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48"/>
  </p:notesMasterIdLst>
  <p:handoutMasterIdLst>
    <p:handoutMasterId r:id="rId49"/>
  </p:handoutMasterIdLst>
  <p:sldIdLst>
    <p:sldId id="270" r:id="rId17"/>
    <p:sldId id="575" r:id="rId18"/>
    <p:sldId id="554" r:id="rId19"/>
    <p:sldId id="3053" r:id="rId20"/>
    <p:sldId id="581" r:id="rId21"/>
    <p:sldId id="3042" r:id="rId22"/>
    <p:sldId id="3033" r:id="rId23"/>
    <p:sldId id="3055" r:id="rId24"/>
    <p:sldId id="262" r:id="rId25"/>
    <p:sldId id="3054" r:id="rId26"/>
    <p:sldId id="1069" r:id="rId27"/>
    <p:sldId id="3052" r:id="rId28"/>
    <p:sldId id="3048" r:id="rId29"/>
    <p:sldId id="2664" r:id="rId30"/>
    <p:sldId id="3046" r:id="rId31"/>
    <p:sldId id="937" r:id="rId32"/>
    <p:sldId id="3047" r:id="rId33"/>
    <p:sldId id="3049" r:id="rId34"/>
    <p:sldId id="3032" r:id="rId35"/>
    <p:sldId id="3031" r:id="rId36"/>
    <p:sldId id="261" r:id="rId37"/>
    <p:sldId id="2986" r:id="rId38"/>
    <p:sldId id="577" r:id="rId39"/>
    <p:sldId id="260" r:id="rId40"/>
    <p:sldId id="3043" r:id="rId41"/>
    <p:sldId id="3050" r:id="rId42"/>
    <p:sldId id="265" r:id="rId43"/>
    <p:sldId id="3051" r:id="rId44"/>
    <p:sldId id="266" r:id="rId45"/>
    <p:sldId id="3044" r:id="rId46"/>
    <p:sldId id="267" r:id="rId4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00CC"/>
    <a:srgbClr val="888888"/>
    <a:srgbClr val="990000"/>
    <a:srgbClr val="03447C"/>
    <a:srgbClr val="054783"/>
    <a:srgbClr val="D9D9D9"/>
    <a:srgbClr val="FFFFFF"/>
    <a:srgbClr val="000000"/>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739" autoAdjust="0"/>
  </p:normalViewPr>
  <p:slideViewPr>
    <p:cSldViewPr snapToGrid="0" snapToObjects="1">
      <p:cViewPr varScale="1">
        <p:scale>
          <a:sx n="125" d="100"/>
          <a:sy n="125" d="100"/>
        </p:scale>
        <p:origin x="304"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10/15/21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31</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68775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2021/10/15</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2021/10/15</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2021/10/15</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116" r:id="rId13"/>
    <p:sldLayoutId id="21474842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2021/10/15</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2021/10/15</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hyperlink" Target="https://lamport.azurewebsites.net/tla/amazon-excerpt.html" TargetMode="External"/><Relationship Id="rId4" Type="http://schemas.openxmlformats.org/officeDocument/2006/relationships/image" Target="../media/image4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3.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benkoo@mail.tsinghua.edu.cn"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paladion.net/devsecop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IBlfJerAcRw" TargetMode="External"/><Relationship Id="rId2" Type="http://schemas.openxmlformats.org/officeDocument/2006/relationships/image" Target="../media/image75.png"/><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3.xml"/><Relationship Id="rId4" Type="http://schemas.openxmlformats.org/officeDocument/2006/relationships/image" Target="../media/image31.jpeg"/></Relationships>
</file>

<file path=ppt/slides/_rels/slide7.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35.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2.gif"/><Relationship Id="rId3" Type="http://schemas.openxmlformats.org/officeDocument/2006/relationships/hyperlink" Target="https://en.wikipedia.org/wiki/Electronic_design_automation" TargetMode="External"/><Relationship Id="rId7" Type="http://schemas.openxmlformats.org/officeDocument/2006/relationships/image" Target="../media/image41.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0.gif"/><Relationship Id="rId5" Type="http://schemas.openxmlformats.org/officeDocument/2006/relationships/hyperlink" Target="https://www.absint.com/astree/index.htm" TargetMode="External"/><Relationship Id="rId4" Type="http://schemas.openxmlformats.org/officeDocument/2006/relationships/image" Target="../media/image39.jpe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代数化生成系统方案的理论与案例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2021-10-15</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系统建模的实用性指标</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90915" y="3532782"/>
            <a:ext cx="1494935" cy="1494935"/>
          </a:xfrm>
          <a:prstGeom prst="rect">
            <a:avLst/>
          </a:prstGeom>
          <a:noFill/>
          <a:ln>
            <a:noFill/>
          </a:ln>
        </p:spPr>
      </p:pic>
      <p:sp>
        <p:nvSpPr>
          <p:cNvPr id="156" name="Google Shape;156;p31"/>
          <p:cNvSpPr txBox="1"/>
          <p:nvPr/>
        </p:nvSpPr>
        <p:spPr>
          <a:xfrm>
            <a:off x="1040181" y="1910067"/>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78381" y="1910067"/>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79048" y="1910067"/>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79048" y="3532768"/>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48114" y="3417750"/>
            <a:ext cx="3100507" cy="1808633"/>
          </a:xfrm>
          <a:prstGeom prst="rect">
            <a:avLst/>
          </a:prstGeom>
          <a:noFill/>
          <a:ln>
            <a:noFill/>
          </a:ln>
        </p:spPr>
      </p:pic>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52436" y="2506049"/>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80110" y="2518657"/>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819393" y="252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95759E3-C6F4-2B44-A2AA-2AA26A376CEA}"/>
              </a:ext>
            </a:extLst>
          </p:cNvPr>
          <p:cNvSpPr txBox="1"/>
          <p:nvPr/>
        </p:nvSpPr>
        <p:spPr>
          <a:xfrm>
            <a:off x="677947" y="5376715"/>
            <a:ext cx="318548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系统模型所表达的信息</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能对应于真实的系统现象</a:t>
            </a:r>
            <a:endParaRPr lang="en-US" altLang="zh-CN" kern="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151357" y="5376715"/>
            <a:ext cx="3894015"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系统建模仿真的结果能以</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客观的度量衡来比较方案的差异</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17075" y="5376715"/>
            <a:ext cx="4216219"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在有限的时间与计算资源下</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Tree>
    <p:extLst>
      <p:ext uri="{BB962C8B-B14F-4D97-AF65-F5344CB8AC3E}">
        <p14:creationId xmlns:p14="http://schemas.microsoft.com/office/powerpoint/2010/main" val="386516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1256976"/>
          </a:xfrm>
        </p:spPr>
        <p:txBody>
          <a:bodyPr>
            <a:normAutofit/>
          </a:bodyPr>
          <a:lstStyle/>
          <a:p>
            <a:r>
              <a:rPr lang="zh-TW" altLang="en-US" sz="4000" dirty="0">
                <a:latin typeface="STXinwei" panose="02010800040101010101" pitchFamily="2" charset="-122"/>
                <a:ea typeface="STXinwei" panose="02010800040101010101" pitchFamily="2" charset="-122"/>
              </a:rPr>
              <a:t>形式化系统设计方法的产业化工具与应用</a:t>
            </a:r>
            <a:endParaRPr lang="en-TW" sz="3200" dirty="0">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11</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0A68AA-4D31-7E4C-BD04-4C33039D57A2}"/>
              </a:ext>
            </a:extLst>
          </p:cNvPr>
          <p:cNvSpPr txBox="1"/>
          <p:nvPr/>
        </p:nvSpPr>
        <p:spPr>
          <a:xfrm>
            <a:off x="1041591" y="5675831"/>
            <a:ext cx="2178032" cy="646331"/>
          </a:xfrm>
          <a:prstGeom prst="rect">
            <a:avLst/>
          </a:prstGeom>
          <a:noFill/>
        </p:spPr>
        <p:txBody>
          <a:bodyPr wrap="none" rtlCol="0">
            <a:spAutoFit/>
          </a:bodyPr>
          <a:lstStyle/>
          <a:p>
            <a:pPr algn="ctr"/>
            <a:r>
              <a:rPr lang="en-TW" dirty="0"/>
              <a:t>Leslie Lamport</a:t>
            </a:r>
          </a:p>
          <a:p>
            <a:pPr algn="ctr"/>
            <a:r>
              <a:rPr lang="en-TW" dirty="0"/>
              <a:t>2013 Turing Awardee</a:t>
            </a:r>
          </a:p>
        </p:txBody>
      </p:sp>
      <p:sp>
        <p:nvSpPr>
          <p:cNvPr id="22" name="TextBox 21">
            <a:extLst>
              <a:ext uri="{FF2B5EF4-FFF2-40B4-BE49-F238E27FC236}">
                <a16:creationId xmlns:a16="http://schemas.microsoft.com/office/drawing/2014/main" id="{2991BDF3-E4C0-714F-9597-0B11C69FFA20}"/>
              </a:ext>
            </a:extLst>
          </p:cNvPr>
          <p:cNvSpPr txBox="1"/>
          <p:nvPr/>
        </p:nvSpPr>
        <p:spPr>
          <a:xfrm>
            <a:off x="362334" y="1763858"/>
            <a:ext cx="3536546" cy="1015663"/>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研究分布与并发系统方法论的</a:t>
            </a:r>
          </a:p>
          <a:p>
            <a:pPr algn="ctr"/>
            <a:r>
              <a:rPr lang="en-TW" sz="2000" dirty="0">
                <a:latin typeface="STXinwei" panose="02010800040101010101" pitchFamily="2" charset="-122"/>
                <a:ea typeface="STXinwei" panose="02010800040101010101" pitchFamily="2" charset="-122"/>
              </a:rPr>
              <a:t>图灵奖得主</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Tree>
    <p:extLst>
      <p:ext uri="{BB962C8B-B14F-4D97-AF65-F5344CB8AC3E}">
        <p14:creationId xmlns:p14="http://schemas.microsoft.com/office/powerpoint/2010/main" val="185213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1256976"/>
          </a:xfrm>
        </p:spPr>
        <p:txBody>
          <a:bodyPr>
            <a:normAutofit/>
          </a:bodyPr>
          <a:lstStyle/>
          <a:p>
            <a:r>
              <a:rPr lang="zh-TW" altLang="en-US" sz="4000" dirty="0">
                <a:latin typeface="STXinwei" panose="02010800040101010101" pitchFamily="2" charset="-122"/>
                <a:ea typeface="STXinwei" panose="02010800040101010101" pitchFamily="2" charset="-122"/>
              </a:rPr>
              <a:t>辩证</a:t>
            </a:r>
            <a:r>
              <a:rPr lang="zh-TW" altLang="en-TW" sz="4000" dirty="0">
                <a:latin typeface="STXinwei" panose="02010800040101010101" pitchFamily="2" charset="-122"/>
                <a:ea typeface="STXinwei" panose="02010800040101010101" pitchFamily="2" charset="-122"/>
              </a:rPr>
              <a:t>系统</a:t>
            </a:r>
            <a:r>
              <a:rPr lang="zh-TW" altLang="en-US" sz="4000" dirty="0">
                <a:latin typeface="STXinwei" panose="02010800040101010101" pitchFamily="2" charset="-122"/>
                <a:ea typeface="STXinwei" panose="02010800040101010101" pitchFamily="2" charset="-122"/>
              </a:rPr>
              <a:t>正确性的形式化表述</a:t>
            </a:r>
            <a:endParaRPr lang="en-TW" sz="32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12</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838639" y="1521215"/>
            <a:ext cx="4221027"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723BABA8-975F-D248-BA80-C996835B702F}"/>
              </a:ext>
            </a:extLst>
          </p:cNvPr>
          <p:cNvSpPr txBox="1"/>
          <p:nvPr/>
        </p:nvSpPr>
        <p:spPr>
          <a:xfrm>
            <a:off x="377020" y="5114309"/>
            <a:ext cx="3354573" cy="646331"/>
          </a:xfrm>
          <a:prstGeom prst="rect">
            <a:avLst/>
          </a:prstGeom>
          <a:noFill/>
        </p:spPr>
        <p:txBody>
          <a:bodyPr wrap="none" rtlCol="0">
            <a:spAutoFit/>
          </a:bodyPr>
          <a:lstStyle/>
          <a:p>
            <a:pPr algn="ctr"/>
            <a:r>
              <a:rPr lang="en-US" i="1" dirty="0"/>
              <a:t>Safety</a:t>
            </a:r>
            <a:r>
              <a:rPr lang="zh-CN" altLang="en-US" i="1" dirty="0"/>
              <a:t>：</a:t>
            </a:r>
            <a:endParaRPr lang="en-US" dirty="0"/>
          </a:p>
          <a:p>
            <a:pPr algn="ctr"/>
            <a:r>
              <a:rPr lang="en-US" dirty="0"/>
              <a:t>What the system is </a:t>
            </a:r>
            <a:r>
              <a:rPr lang="en-US" i="1" dirty="0"/>
              <a:t>allowed</a:t>
            </a:r>
            <a:r>
              <a:rPr lang="en-US" dirty="0"/>
              <a:t> to do.</a:t>
            </a:r>
            <a:endParaRPr lang="en-TW" dirty="0"/>
          </a:p>
        </p:txBody>
      </p:sp>
      <p:sp>
        <p:nvSpPr>
          <p:cNvPr id="17" name="TextBox 16">
            <a:extLst>
              <a:ext uri="{FF2B5EF4-FFF2-40B4-BE49-F238E27FC236}">
                <a16:creationId xmlns:a16="http://schemas.microsoft.com/office/drawing/2014/main" id="{2475FA10-FFE1-BB44-9775-7DA5434D8FE2}"/>
              </a:ext>
            </a:extLst>
          </p:cNvPr>
          <p:cNvSpPr txBox="1"/>
          <p:nvPr/>
        </p:nvSpPr>
        <p:spPr>
          <a:xfrm>
            <a:off x="8177443" y="5114309"/>
            <a:ext cx="3667286" cy="646331"/>
          </a:xfrm>
          <a:prstGeom prst="rect">
            <a:avLst/>
          </a:prstGeom>
          <a:noFill/>
        </p:spPr>
        <p:txBody>
          <a:bodyPr wrap="none" rtlCol="0">
            <a:spAutoFit/>
          </a:bodyPr>
          <a:lstStyle/>
          <a:p>
            <a:pPr algn="ctr"/>
            <a:r>
              <a:rPr lang="en-US" i="1" dirty="0"/>
              <a:t>Liveness</a:t>
            </a:r>
            <a:r>
              <a:rPr lang="zh-CN" altLang="en-US" i="1" dirty="0"/>
              <a:t>：</a:t>
            </a:r>
            <a:endParaRPr lang="en-US" dirty="0"/>
          </a:p>
          <a:p>
            <a:pPr algn="ctr"/>
            <a:r>
              <a:rPr lang="en-US" dirty="0"/>
              <a:t>What the system must eventually do.</a:t>
            </a:r>
            <a:endParaRPr lang="en-TW" dirty="0"/>
          </a:p>
        </p:txBody>
      </p:sp>
    </p:spTree>
    <p:extLst>
      <p:ext uri="{BB962C8B-B14F-4D97-AF65-F5344CB8AC3E}">
        <p14:creationId xmlns:p14="http://schemas.microsoft.com/office/powerpoint/2010/main" val="258104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412560" y="1403120"/>
            <a:ext cx="8853773" cy="5238788"/>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现有的系统描述语言：学习并运用系统建模语言需要相当长的时间</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89703" y="1311116"/>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29434" y="5454880"/>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520414" y="5779947"/>
            <a:ext cx="1401437" cy="7848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tLogo Desktop">
            <a:extLst>
              <a:ext uri="{FF2B5EF4-FFF2-40B4-BE49-F238E27FC236}">
                <a16:creationId xmlns:a16="http://schemas.microsoft.com/office/drawing/2014/main" id="{62AABCA4-62D3-934B-837A-F7DDCC40367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29434" y="1311116"/>
            <a:ext cx="895865" cy="895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spTree>
    <p:extLst>
      <p:ext uri="{BB962C8B-B14F-4D97-AF65-F5344CB8AC3E}">
        <p14:creationId xmlns:p14="http://schemas.microsoft.com/office/powerpoint/2010/main" val="123534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3880022" y="5880776"/>
            <a:ext cx="7974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54" fontAlgn="base">
              <a:spcBef>
                <a:spcPct val="0"/>
              </a:spcBef>
              <a:spcAft>
                <a:spcPct val="0"/>
              </a:spcAft>
              <a:buClr>
                <a:srgbClr val="000000"/>
              </a:buClr>
              <a:defRPr/>
            </a:pPr>
            <a:r>
              <a:rPr lang="zh-CN" altLang="en-US" sz="1600" b="1" kern="0" dirty="0">
                <a:latin typeface="Arial" charset="0"/>
                <a:ea typeface="Arial" charset="0"/>
                <a:cs typeface="Arial" charset="0"/>
                <a:sym typeface="Arial"/>
              </a:rPr>
              <a:t>表格来自 </a:t>
            </a:r>
            <a:r>
              <a:rPr lang="en-US" altLang="zh-CN" sz="1600" b="1" kern="0" dirty="0">
                <a:latin typeface="Arial" charset="0"/>
                <a:ea typeface="Arial" charset="0"/>
                <a:cs typeface="Arial" charset="0"/>
                <a:sym typeface="Arial"/>
              </a:rPr>
              <a:t>Mathematical Models: A Sketch for the Philosophy of Math (1981)</a:t>
            </a:r>
            <a:endParaRPr lang="zh-CN" altLang="en-US" sz="1600" b="1" kern="0" dirty="0">
              <a:latin typeface="Arial" charset="0"/>
              <a:ea typeface="Arial" charset="0"/>
              <a:cs typeface="Arial" charset="0"/>
              <a:sym typeface="Arial"/>
            </a:endParaRPr>
          </a:p>
        </p:txBody>
      </p:sp>
      <p:sp>
        <p:nvSpPr>
          <p:cNvPr id="6" name="Rectangle 5"/>
          <p:cNvSpPr/>
          <p:nvPr/>
        </p:nvSpPr>
        <p:spPr>
          <a:xfrm>
            <a:off x="6325499" y="6120378"/>
            <a:ext cx="4893521" cy="338554"/>
          </a:xfrm>
          <a:prstGeom prst="rect">
            <a:avLst/>
          </a:prstGeom>
        </p:spPr>
        <p:txBody>
          <a:bodyPr wrap="square">
            <a:spAutoFit/>
          </a:bodyPr>
          <a:lstStyle/>
          <a:p>
            <a:pPr defTabSz="914354" eaLnBrk="0" fontAlgn="base" hangingPunct="0">
              <a:spcBef>
                <a:spcPct val="0"/>
              </a:spcBef>
              <a:spcAft>
                <a:spcPct val="0"/>
              </a:spcAft>
              <a:buClr>
                <a:srgbClr val="000000"/>
              </a:buClr>
              <a:defRPr/>
            </a:pPr>
            <a:r>
              <a:rPr lang="en-US" sz="1600" dirty="0">
                <a:latin typeface="Arial" charset="0"/>
                <a:ea typeface="Arial" charset="0"/>
                <a:cs typeface="Arial" charset="0"/>
              </a:rPr>
              <a:t>b</a:t>
            </a:r>
            <a:r>
              <a:rPr lang="en-US" sz="1600" kern="0" dirty="0">
                <a:latin typeface="Arial" charset="0"/>
                <a:ea typeface="Arial" charset="0"/>
                <a:cs typeface="Arial" charset="0"/>
                <a:sym typeface="Arial"/>
              </a:rPr>
              <a:t>y Saunders Mac Lane</a:t>
            </a:r>
            <a:r>
              <a:rPr lang="en-US" sz="1600" dirty="0">
                <a:latin typeface="Arial" charset="0"/>
                <a:ea typeface="Arial" charset="0"/>
                <a:cs typeface="Arial" charset="0"/>
              </a:rPr>
              <a:t>, </a:t>
            </a:r>
            <a:r>
              <a:rPr lang="en-US" altLang="zh-CN" sz="1600" kern="0" dirty="0">
                <a:latin typeface="Arial" charset="0"/>
                <a:ea typeface="Arial" charset="0"/>
                <a:cs typeface="Arial" charset="0"/>
                <a:sym typeface="Arial"/>
              </a:rPr>
              <a:t>founder of Category Theory</a:t>
            </a:r>
            <a:endParaRPr lang="en-US" sz="1600" i="1" kern="0" dirty="0">
              <a:latin typeface="Arial" charset="0"/>
              <a:ea typeface="Arial" charset="0"/>
              <a:cs typeface="Arial"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546912538"/>
              </p:ext>
            </p:extLst>
          </p:nvPr>
        </p:nvGraphicFramePr>
        <p:xfrm>
          <a:off x="767354" y="1471367"/>
          <a:ext cx="10451666" cy="4438360"/>
        </p:xfrm>
        <a:graphic>
          <a:graphicData uri="http://schemas.openxmlformats.org/drawingml/2006/table">
            <a:tbl>
              <a:tblPr firstRow="1" bandRow="1">
                <a:tableStyleId>{5C22544A-7EE6-4342-B048-85BDC9FD1C3A}</a:tableStyleId>
              </a:tblPr>
              <a:tblGrid>
                <a:gridCol w="5225833">
                  <a:extLst>
                    <a:ext uri="{9D8B030D-6E8A-4147-A177-3AD203B41FA5}">
                      <a16:colId xmlns:a16="http://schemas.microsoft.com/office/drawing/2014/main" val="20000"/>
                    </a:ext>
                  </a:extLst>
                </a:gridCol>
                <a:gridCol w="5225833">
                  <a:extLst>
                    <a:ext uri="{9D8B030D-6E8A-4147-A177-3AD203B41FA5}">
                      <a16:colId xmlns:a16="http://schemas.microsoft.com/office/drawing/2014/main" val="20001"/>
                    </a:ext>
                  </a:extLst>
                </a:gridCol>
              </a:tblGrid>
              <a:tr h="443836">
                <a:tc>
                  <a:txBody>
                    <a:bodyPr/>
                    <a:lstStyle/>
                    <a:p>
                      <a:r>
                        <a:rPr lang="en-US" sz="1300" dirty="0" err="1"/>
                        <a:t>计数</a:t>
                      </a:r>
                      <a:r>
                        <a:rPr lang="zh-CN" altLang="en-US" sz="1300" dirty="0"/>
                        <a:t>、枚举（</a:t>
                      </a:r>
                      <a:r>
                        <a:rPr lang="en-US" sz="1300" dirty="0"/>
                        <a:t>Counting, Enumerating</a:t>
                      </a:r>
                      <a:r>
                        <a:rPr lang="zh-CN" altLang="en-US" sz="1300" dirty="0"/>
                        <a:t>）</a:t>
                      </a:r>
                      <a:endParaRPr lang="en-US" sz="1300" dirty="0"/>
                    </a:p>
                  </a:txBody>
                  <a:tcPr/>
                </a:tc>
                <a:tc>
                  <a:txBody>
                    <a:bodyPr/>
                    <a:lstStyle/>
                    <a:p>
                      <a:r>
                        <a:rPr lang="en-US" sz="1300" dirty="0" err="1"/>
                        <a:t>算元对象</a:t>
                      </a:r>
                      <a:r>
                        <a:rPr lang="zh-CN" altLang="en-US" sz="1300" dirty="0"/>
                        <a:t> （命名空间）</a:t>
                      </a:r>
                      <a:endParaRPr lang="en-US" sz="1300" dirty="0"/>
                    </a:p>
                  </a:txBody>
                  <a:tcPr/>
                </a:tc>
                <a:extLst>
                  <a:ext uri="{0D108BD9-81ED-4DB2-BD59-A6C34878D82A}">
                    <a16:rowId xmlns:a16="http://schemas.microsoft.com/office/drawing/2014/main" val="10000"/>
                  </a:ext>
                </a:extLst>
              </a:tr>
              <a:tr h="443836">
                <a:tc>
                  <a:txBody>
                    <a:bodyPr/>
                    <a:lstStyle/>
                    <a:p>
                      <a:r>
                        <a:rPr lang="en-US" sz="1300" dirty="0"/>
                        <a:t>Measuring</a:t>
                      </a:r>
                      <a:r>
                        <a:rPr lang="zh-CN" altLang="en-US" sz="1300" dirty="0"/>
                        <a:t> （度量）</a:t>
                      </a:r>
                      <a:endParaRPr lang="en-US" sz="1300" dirty="0"/>
                    </a:p>
                  </a:txBody>
                  <a:tcPr/>
                </a:tc>
                <a:tc>
                  <a:txBody>
                    <a:bodyPr/>
                    <a:lstStyle/>
                    <a:p>
                      <a:r>
                        <a:rPr lang="en-US" sz="1300" dirty="0"/>
                        <a:t>Real Numbers, Calculus, Analysis</a:t>
                      </a:r>
                    </a:p>
                  </a:txBody>
                  <a:tcPr/>
                </a:tc>
                <a:extLst>
                  <a:ext uri="{0D108BD9-81ED-4DB2-BD59-A6C34878D82A}">
                    <a16:rowId xmlns:a16="http://schemas.microsoft.com/office/drawing/2014/main" val="10001"/>
                  </a:ext>
                </a:extLst>
              </a:tr>
              <a:tr h="443836">
                <a:tc>
                  <a:txBody>
                    <a:bodyPr/>
                    <a:lstStyle/>
                    <a:p>
                      <a:r>
                        <a:rPr lang="en-US" sz="1300" dirty="0"/>
                        <a:t>Shaping</a:t>
                      </a:r>
                      <a:r>
                        <a:rPr lang="zh-CN" altLang="en-US" sz="1300" dirty="0"/>
                        <a:t>      （分辨形体）</a:t>
                      </a:r>
                      <a:endParaRPr lang="en-US" sz="1300" dirty="0"/>
                    </a:p>
                  </a:txBody>
                  <a:tcPr/>
                </a:tc>
                <a:tc>
                  <a:txBody>
                    <a:bodyPr/>
                    <a:lstStyle/>
                    <a:p>
                      <a:r>
                        <a:rPr lang="en-US" sz="1300" dirty="0"/>
                        <a:t>Geometry,</a:t>
                      </a:r>
                      <a:r>
                        <a:rPr lang="en-US" sz="1300" baseline="0" dirty="0"/>
                        <a:t> Topology</a:t>
                      </a:r>
                      <a:endParaRPr lang="en-US" sz="1300" dirty="0"/>
                    </a:p>
                  </a:txBody>
                  <a:tcPr/>
                </a:tc>
                <a:extLst>
                  <a:ext uri="{0D108BD9-81ED-4DB2-BD59-A6C34878D82A}">
                    <a16:rowId xmlns:a16="http://schemas.microsoft.com/office/drawing/2014/main" val="10002"/>
                  </a:ext>
                </a:extLst>
              </a:tr>
              <a:tr h="443836">
                <a:tc>
                  <a:txBody>
                    <a:bodyPr/>
                    <a:lstStyle/>
                    <a:p>
                      <a:r>
                        <a:rPr lang="en-US" sz="1300" dirty="0"/>
                        <a:t>Forming</a:t>
                      </a:r>
                      <a:r>
                        <a:rPr lang="zh-CN" altLang="en-US" sz="1300" dirty="0"/>
                        <a:t>      （成形）</a:t>
                      </a:r>
                      <a:endParaRPr lang="en-US" sz="1300" dirty="0"/>
                    </a:p>
                  </a:txBody>
                  <a:tcPr/>
                </a:tc>
                <a:tc>
                  <a:txBody>
                    <a:bodyPr/>
                    <a:lstStyle/>
                    <a:p>
                      <a:r>
                        <a:rPr lang="en-US" sz="1300" dirty="0"/>
                        <a:t>Symmetry, Group</a:t>
                      </a:r>
                      <a:r>
                        <a:rPr lang="en-US" sz="1300" baseline="0" dirty="0"/>
                        <a:t> Theory</a:t>
                      </a:r>
                      <a:endParaRPr lang="en-US" sz="1300" dirty="0"/>
                    </a:p>
                  </a:txBody>
                  <a:tcPr/>
                </a:tc>
                <a:extLst>
                  <a:ext uri="{0D108BD9-81ED-4DB2-BD59-A6C34878D82A}">
                    <a16:rowId xmlns:a16="http://schemas.microsoft.com/office/drawing/2014/main" val="10003"/>
                  </a:ext>
                </a:extLst>
              </a:tr>
              <a:tr h="443836">
                <a:tc>
                  <a:txBody>
                    <a:bodyPr/>
                    <a:lstStyle/>
                    <a:p>
                      <a:r>
                        <a:rPr lang="en-US" sz="1300" dirty="0"/>
                        <a:t>Estimating</a:t>
                      </a:r>
                      <a:r>
                        <a:rPr lang="zh-CN" altLang="en-US" sz="1300" dirty="0"/>
                        <a:t>   （估测）</a:t>
                      </a:r>
                      <a:endParaRPr lang="en-US" sz="1300" dirty="0"/>
                    </a:p>
                  </a:txBody>
                  <a:tcPr/>
                </a:tc>
                <a:tc>
                  <a:txBody>
                    <a:bodyPr/>
                    <a:lstStyle/>
                    <a:p>
                      <a:r>
                        <a:rPr lang="en-US" sz="1300" dirty="0"/>
                        <a:t>Probability, Measure Theory</a:t>
                      </a:r>
                    </a:p>
                  </a:txBody>
                  <a:tcPr/>
                </a:tc>
                <a:extLst>
                  <a:ext uri="{0D108BD9-81ED-4DB2-BD59-A6C34878D82A}">
                    <a16:rowId xmlns:a16="http://schemas.microsoft.com/office/drawing/2014/main" val="10004"/>
                  </a:ext>
                </a:extLst>
              </a:tr>
              <a:tr h="443836">
                <a:tc>
                  <a:txBody>
                    <a:bodyPr/>
                    <a:lstStyle/>
                    <a:p>
                      <a:r>
                        <a:rPr lang="en-US" sz="1300" dirty="0"/>
                        <a:t>Moving</a:t>
                      </a:r>
                      <a:r>
                        <a:rPr lang="zh-CN" altLang="en-US" sz="1300" dirty="0"/>
                        <a:t>         （移动）</a:t>
                      </a:r>
                      <a:endParaRPr lang="en-US" sz="1300" dirty="0"/>
                    </a:p>
                  </a:txBody>
                  <a:tcPr/>
                </a:tc>
                <a:tc>
                  <a:txBody>
                    <a:bodyPr/>
                    <a:lstStyle/>
                    <a:p>
                      <a:r>
                        <a:rPr lang="en-US" sz="1300" dirty="0"/>
                        <a:t>Mechanics, Calculus, Dynamics</a:t>
                      </a:r>
                    </a:p>
                  </a:txBody>
                  <a:tcPr/>
                </a:tc>
                <a:extLst>
                  <a:ext uri="{0D108BD9-81ED-4DB2-BD59-A6C34878D82A}">
                    <a16:rowId xmlns:a16="http://schemas.microsoft.com/office/drawing/2014/main" val="10005"/>
                  </a:ext>
                </a:extLst>
              </a:tr>
              <a:tr h="443836">
                <a:tc>
                  <a:txBody>
                    <a:bodyPr/>
                    <a:lstStyle/>
                    <a:p>
                      <a:r>
                        <a:rPr lang="en-US" sz="1300" dirty="0"/>
                        <a:t>Calculating</a:t>
                      </a:r>
                      <a:r>
                        <a:rPr lang="zh-CN" altLang="en-US" sz="1300" dirty="0"/>
                        <a:t>   （计算）</a:t>
                      </a:r>
                      <a:endParaRPr lang="en-US" sz="1300" dirty="0"/>
                    </a:p>
                  </a:txBody>
                  <a:tcPr/>
                </a:tc>
                <a:tc>
                  <a:txBody>
                    <a:bodyPr/>
                    <a:lstStyle/>
                    <a:p>
                      <a:r>
                        <a:rPr lang="en-US" sz="1300" dirty="0"/>
                        <a:t>Algebra, Numerical Analysis</a:t>
                      </a:r>
                    </a:p>
                  </a:txBody>
                  <a:tcPr/>
                </a:tc>
                <a:extLst>
                  <a:ext uri="{0D108BD9-81ED-4DB2-BD59-A6C34878D82A}">
                    <a16:rowId xmlns:a16="http://schemas.microsoft.com/office/drawing/2014/main" val="10006"/>
                  </a:ext>
                </a:extLst>
              </a:tr>
              <a:tr h="44383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Proving</a:t>
                      </a:r>
                      <a:r>
                        <a:rPr lang="zh-CN" altLang="en-US" sz="1300" dirty="0"/>
                        <a:t>          （证明）</a:t>
                      </a:r>
                      <a:endParaRPr lang="en-US" sz="1300" dirty="0"/>
                    </a:p>
                  </a:txBody>
                  <a:tcPr/>
                </a:tc>
                <a:tc>
                  <a:txBody>
                    <a:bodyPr/>
                    <a:lstStyle/>
                    <a:p>
                      <a:r>
                        <a:rPr lang="en-US" sz="1300" dirty="0"/>
                        <a:t>Logic</a:t>
                      </a:r>
                    </a:p>
                  </a:txBody>
                  <a:tcPr/>
                </a:tc>
                <a:extLst>
                  <a:ext uri="{0D108BD9-81ED-4DB2-BD59-A6C34878D82A}">
                    <a16:rowId xmlns:a16="http://schemas.microsoft.com/office/drawing/2014/main" val="10007"/>
                  </a:ext>
                </a:extLst>
              </a:tr>
              <a:tr h="443836">
                <a:tc>
                  <a:txBody>
                    <a:bodyPr/>
                    <a:lstStyle/>
                    <a:p>
                      <a:r>
                        <a:rPr lang="en-US" sz="1300" dirty="0"/>
                        <a:t>Puzzling</a:t>
                      </a:r>
                      <a:r>
                        <a:rPr lang="zh-CN" altLang="en-US" sz="1300" dirty="0"/>
                        <a:t>          （解谜、加密）</a:t>
                      </a:r>
                      <a:endParaRPr lang="en-US" sz="1300" dirty="0"/>
                    </a:p>
                  </a:txBody>
                  <a:tcPr/>
                </a:tc>
                <a:tc>
                  <a:txBody>
                    <a:bodyPr/>
                    <a:lstStyle/>
                    <a:p>
                      <a:r>
                        <a:rPr lang="en-US" sz="1300" dirty="0"/>
                        <a:t>Combinatorics, Num</a:t>
                      </a:r>
                      <a:r>
                        <a:rPr lang="en-US" altLang="zh-CN" sz="1300" dirty="0"/>
                        <a:t>b</a:t>
                      </a:r>
                      <a:r>
                        <a:rPr lang="en-US" sz="1300" dirty="0"/>
                        <a:t>er Theory</a:t>
                      </a:r>
                    </a:p>
                  </a:txBody>
                  <a:tcPr/>
                </a:tc>
                <a:extLst>
                  <a:ext uri="{0D108BD9-81ED-4DB2-BD59-A6C34878D82A}">
                    <a16:rowId xmlns:a16="http://schemas.microsoft.com/office/drawing/2014/main" val="10008"/>
                  </a:ext>
                </a:extLst>
              </a:tr>
              <a:tr h="443836">
                <a:tc>
                  <a:txBody>
                    <a:bodyPr/>
                    <a:lstStyle/>
                    <a:p>
                      <a:r>
                        <a:rPr lang="en-US" sz="1300" dirty="0"/>
                        <a:t>Grouping</a:t>
                      </a:r>
                      <a:r>
                        <a:rPr lang="zh-CN" altLang="en-US" sz="1300" dirty="0"/>
                        <a:t>        （聚类）</a:t>
                      </a:r>
                      <a:endParaRPr lang="en-US" sz="1300" dirty="0"/>
                    </a:p>
                  </a:txBody>
                  <a:tcPr/>
                </a:tc>
                <a:tc>
                  <a:txBody>
                    <a:bodyPr/>
                    <a:lstStyle/>
                    <a:p>
                      <a:r>
                        <a:rPr lang="en-US" sz="1300" dirty="0"/>
                        <a:t>Set Theory, Combinatorics</a:t>
                      </a:r>
                    </a:p>
                  </a:txBody>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6279719" y="6494798"/>
            <a:ext cx="4939301" cy="338554"/>
          </a:xfrm>
          <a:prstGeom prst="rect">
            <a:avLst/>
          </a:prstGeom>
          <a:noFill/>
        </p:spPr>
        <p:txBody>
          <a:bodyPr wrap="none" rtlCol="0">
            <a:spAutoFit/>
          </a:bodyPr>
          <a:lstStyle/>
          <a:p>
            <a:r>
              <a:rPr lang="en-US" sz="1600" dirty="0"/>
              <a:t>Link to the </a:t>
            </a:r>
            <a:r>
              <a:rPr lang="en-US" sz="1600" dirty="0">
                <a:hlinkClick r:id="rId3"/>
              </a:rPr>
              <a:t>online paper</a:t>
            </a:r>
            <a:r>
              <a:rPr lang="en-US" sz="1600" dirty="0"/>
              <a:t>: Last accessed: October 18, 2020</a:t>
            </a:r>
            <a:endParaRPr lang="en-TW" sz="1600" dirty="0"/>
          </a:p>
        </p:txBody>
      </p:sp>
      <p:sp>
        <p:nvSpPr>
          <p:cNvPr id="8" name="标题 1">
            <a:extLst>
              <a:ext uri="{FF2B5EF4-FFF2-40B4-BE49-F238E27FC236}">
                <a16:creationId xmlns:a16="http://schemas.microsoft.com/office/drawing/2014/main" id="{62FCA676-DFE1-4C46-A7B7-2401BBDA11EF}"/>
              </a:ext>
            </a:extLst>
          </p:cNvPr>
          <p:cNvSpPr txBox="1">
            <a:spLocks/>
          </p:cNvSpPr>
          <p:nvPr/>
        </p:nvSpPr>
        <p:spPr>
          <a:xfrm>
            <a:off x="268874" y="265953"/>
            <a:ext cx="10980000" cy="468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solidFill>
                  <a:srgbClr val="C00000"/>
                </a:solidFill>
                <a:latin typeface="微软雅黑" panose="020B0503020204020204" pitchFamily="34" charset="-122"/>
                <a:ea typeface="微软雅黑" panose="020B0503020204020204" pitchFamily="34" charset="-122"/>
              </a:rPr>
              <a:t>可计算语言的计量本质：</a:t>
            </a:r>
            <a:r>
              <a:rPr lang="zh-CN" altLang="en-TW" sz="2200" b="1" dirty="0">
                <a:solidFill>
                  <a:srgbClr val="C00000"/>
                </a:solidFill>
                <a:latin typeface="微软雅黑" panose="020B0503020204020204" pitchFamily="34" charset="-122"/>
                <a:ea typeface="微软雅黑" panose="020B0503020204020204" pitchFamily="34" charset="-122"/>
              </a:rPr>
              <a:t>算</a:t>
            </a:r>
            <a:r>
              <a:rPr lang="zh-CN" altLang="en-US" sz="2200" b="1" dirty="0">
                <a:solidFill>
                  <a:srgbClr val="C00000"/>
                </a:solidFill>
                <a:latin typeface="微软雅黑" panose="020B0503020204020204" pitchFamily="34" charset="-122"/>
                <a:ea typeface="微软雅黑" panose="020B0503020204020204" pitchFamily="34" charset="-122"/>
              </a:rPr>
              <a:t>符</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动词片语</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的分类空间</a:t>
            </a:r>
          </a:p>
        </p:txBody>
      </p:sp>
    </p:spTree>
    <p:extLst>
      <p:ext uri="{BB962C8B-B14F-4D97-AF65-F5344CB8AC3E}">
        <p14:creationId xmlns:p14="http://schemas.microsoft.com/office/powerpoint/2010/main" val="72427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200" b="1" dirty="0">
                <a:latin typeface="微软雅黑" panose="020B0503020204020204" pitchFamily="34" charset="-122"/>
                <a:ea typeface="微软雅黑" panose="020B0503020204020204" pitchFamily="34" charset="-122"/>
              </a:rPr>
              <a:t>不同模态的计算模型</a:t>
            </a:r>
            <a:r>
              <a:rPr lang="en-US" altLang="zh-CN" sz="2200" b="1" dirty="0">
                <a:latin typeface="微软雅黑" panose="020B0503020204020204" pitchFamily="34" charset="-122"/>
                <a:ea typeface="微软雅黑" panose="020B0503020204020204" pitchFamily="34" charset="-122"/>
              </a:rPr>
              <a:t>(Models of Computation)</a:t>
            </a:r>
            <a:endParaRPr lang="zh-CN" altLang="en-US" sz="2200" b="1" dirty="0">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4886BFB5-80D6-FB40-8C6F-672F65FD2A1D}"/>
              </a:ext>
            </a:extLst>
          </p:cNvPr>
          <p:cNvPicPr>
            <a:picLocks noChangeAspect="1"/>
          </p:cNvPicPr>
          <p:nvPr/>
        </p:nvPicPr>
        <p:blipFill>
          <a:blip r:embed="rId2"/>
          <a:stretch>
            <a:fillRect/>
          </a:stretch>
        </p:blipFill>
        <p:spPr>
          <a:xfrm>
            <a:off x="1638175" y="1054176"/>
            <a:ext cx="9396410" cy="5587732"/>
          </a:xfrm>
          <a:prstGeom prst="rect">
            <a:avLst/>
          </a:prstGeom>
        </p:spPr>
      </p:pic>
      <p:sp>
        <p:nvSpPr>
          <p:cNvPr id="12" name="TextBox 11">
            <a:extLst>
              <a:ext uri="{FF2B5EF4-FFF2-40B4-BE49-F238E27FC236}">
                <a16:creationId xmlns:a16="http://schemas.microsoft.com/office/drawing/2014/main" id="{DF200222-8417-A144-9972-4A9B0F73B341}"/>
              </a:ext>
            </a:extLst>
          </p:cNvPr>
          <p:cNvSpPr txBox="1"/>
          <p:nvPr/>
        </p:nvSpPr>
        <p:spPr>
          <a:xfrm>
            <a:off x="377348" y="221880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算元</a:t>
            </a:r>
            <a:r>
              <a:rPr lang="zh-CN" altLang="en-US" dirty="0">
                <a:latin typeface="STXinwei" panose="02010800040101010101" pitchFamily="2" charset="-122"/>
                <a:ea typeface="STXinwei" panose="02010800040101010101" pitchFamily="2" charset="-122"/>
              </a:rPr>
              <a:t>（名词）</a:t>
            </a:r>
            <a:endParaRPr lang="en-TW"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8043643B-78CB-C545-A26B-4A8168D69209}"/>
              </a:ext>
            </a:extLst>
          </p:cNvPr>
          <p:cNvSpPr txBox="1"/>
          <p:nvPr/>
        </p:nvSpPr>
        <p:spPr>
          <a:xfrm>
            <a:off x="377348" y="284769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算符</a:t>
            </a:r>
            <a:r>
              <a:rPr lang="zh-CN" altLang="en-US" dirty="0">
                <a:latin typeface="STXinwei" panose="02010800040101010101" pitchFamily="2" charset="-122"/>
                <a:ea typeface="STXinwei" panose="02010800040101010101" pitchFamily="2" charset="-122"/>
              </a:rPr>
              <a:t>（动词）</a:t>
            </a:r>
            <a:endParaRPr lang="en-TW"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6BD51217-FACB-5F4F-84DE-4991C57C25DB}"/>
              </a:ext>
            </a:extLst>
          </p:cNvPr>
          <p:cNvSpPr txBox="1"/>
          <p:nvPr/>
        </p:nvSpPr>
        <p:spPr>
          <a:xfrm>
            <a:off x="11034585" y="1310640"/>
            <a:ext cx="954107" cy="646331"/>
          </a:xfrm>
          <a:prstGeom prst="rect">
            <a:avLst/>
          </a:prstGeom>
          <a:noFill/>
        </p:spPr>
        <p:txBody>
          <a:bodyPr wrap="none" rtlCol="0">
            <a:spAutoFit/>
          </a:bodyPr>
          <a:lstStyle/>
          <a:p>
            <a:pPr algn="ctr"/>
            <a:r>
              <a:rPr lang="en-TW" dirty="0"/>
              <a:t>Boolean</a:t>
            </a:r>
          </a:p>
          <a:p>
            <a:pPr algn="ctr"/>
            <a:r>
              <a:rPr lang="en-TW" dirty="0"/>
              <a:t>Algebra</a:t>
            </a:r>
          </a:p>
        </p:txBody>
      </p:sp>
      <p:sp>
        <p:nvSpPr>
          <p:cNvPr id="7" name="TextBox 6">
            <a:extLst>
              <a:ext uri="{FF2B5EF4-FFF2-40B4-BE49-F238E27FC236}">
                <a16:creationId xmlns:a16="http://schemas.microsoft.com/office/drawing/2014/main" id="{77D1B6B9-245C-4341-A68A-10E15354801F}"/>
              </a:ext>
            </a:extLst>
          </p:cNvPr>
          <p:cNvSpPr txBox="1"/>
          <p:nvPr/>
        </p:nvSpPr>
        <p:spPr>
          <a:xfrm>
            <a:off x="11187543" y="3976274"/>
            <a:ext cx="595035" cy="646331"/>
          </a:xfrm>
          <a:prstGeom prst="rect">
            <a:avLst/>
          </a:prstGeom>
          <a:noFill/>
        </p:spPr>
        <p:txBody>
          <a:bodyPr wrap="none" rtlCol="0">
            <a:spAutoFit/>
          </a:bodyPr>
          <a:lstStyle/>
          <a:p>
            <a:pPr algn="ctr"/>
            <a:r>
              <a:rPr lang="en-TW" dirty="0"/>
              <a:t>BDD</a:t>
            </a:r>
          </a:p>
          <a:p>
            <a:pPr algn="ctr"/>
            <a:r>
              <a:rPr lang="en-TW" dirty="0"/>
              <a:t>SAT</a:t>
            </a:r>
          </a:p>
        </p:txBody>
      </p:sp>
      <p:sp>
        <p:nvSpPr>
          <p:cNvPr id="8" name="TextBox 7">
            <a:extLst>
              <a:ext uri="{FF2B5EF4-FFF2-40B4-BE49-F238E27FC236}">
                <a16:creationId xmlns:a16="http://schemas.microsoft.com/office/drawing/2014/main" id="{2299A8F7-4B5D-004B-A59E-446120B35F32}"/>
              </a:ext>
            </a:extLst>
          </p:cNvPr>
          <p:cNvSpPr txBox="1"/>
          <p:nvPr/>
        </p:nvSpPr>
        <p:spPr>
          <a:xfrm>
            <a:off x="10827857" y="4728114"/>
            <a:ext cx="1308371" cy="577081"/>
          </a:xfrm>
          <a:prstGeom prst="rect">
            <a:avLst/>
          </a:prstGeom>
          <a:noFill/>
        </p:spPr>
        <p:txBody>
          <a:bodyPr wrap="none" rtlCol="0">
            <a:spAutoFit/>
          </a:bodyPr>
          <a:lstStyle/>
          <a:p>
            <a:pPr algn="ctr"/>
            <a:r>
              <a:rPr lang="en-TW" sz="1050" dirty="0"/>
              <a:t>Large</a:t>
            </a:r>
          </a:p>
          <a:p>
            <a:pPr algn="ctr"/>
            <a:r>
              <a:rPr lang="en-TW" sz="1050" dirty="0"/>
              <a:t>Collection </a:t>
            </a:r>
          </a:p>
          <a:p>
            <a:pPr algn="ctr"/>
            <a:r>
              <a:rPr lang="en-TW" sz="1050" dirty="0"/>
              <a:t>of Boolean Variables</a:t>
            </a:r>
          </a:p>
        </p:txBody>
      </p:sp>
      <p:sp>
        <p:nvSpPr>
          <p:cNvPr id="9" name="TextBox 8">
            <a:extLst>
              <a:ext uri="{FF2B5EF4-FFF2-40B4-BE49-F238E27FC236}">
                <a16:creationId xmlns:a16="http://schemas.microsoft.com/office/drawing/2014/main" id="{D18D32B0-275F-5B47-958D-8203BD276AF8}"/>
              </a:ext>
            </a:extLst>
          </p:cNvPr>
          <p:cNvSpPr txBox="1"/>
          <p:nvPr/>
        </p:nvSpPr>
        <p:spPr>
          <a:xfrm>
            <a:off x="11129625" y="5547360"/>
            <a:ext cx="827471" cy="253916"/>
          </a:xfrm>
          <a:prstGeom prst="rect">
            <a:avLst/>
          </a:prstGeom>
          <a:noFill/>
        </p:spPr>
        <p:txBody>
          <a:bodyPr wrap="none" rtlCol="0">
            <a:spAutoFit/>
          </a:bodyPr>
          <a:lstStyle/>
          <a:p>
            <a:pPr algn="ctr"/>
            <a:r>
              <a:rPr lang="en-TW" sz="1050" dirty="0"/>
              <a:t>A-Temporal</a:t>
            </a:r>
          </a:p>
        </p:txBody>
      </p:sp>
      <p:sp>
        <p:nvSpPr>
          <p:cNvPr id="10" name="TextBox 9">
            <a:extLst>
              <a:ext uri="{FF2B5EF4-FFF2-40B4-BE49-F238E27FC236}">
                <a16:creationId xmlns:a16="http://schemas.microsoft.com/office/drawing/2014/main" id="{00442426-00BF-0F48-82A5-B906951B5E19}"/>
              </a:ext>
            </a:extLst>
          </p:cNvPr>
          <p:cNvSpPr txBox="1"/>
          <p:nvPr/>
        </p:nvSpPr>
        <p:spPr>
          <a:xfrm>
            <a:off x="10852306" y="2782669"/>
            <a:ext cx="1149674" cy="369332"/>
          </a:xfrm>
          <a:prstGeom prst="rect">
            <a:avLst/>
          </a:prstGeom>
          <a:noFill/>
        </p:spPr>
        <p:txBody>
          <a:bodyPr wrap="none" rtlCol="0">
            <a:spAutoFit/>
          </a:bodyPr>
          <a:lstStyle/>
          <a:p>
            <a:pPr algn="ctr"/>
            <a:r>
              <a:rPr lang="en-TW" dirty="0"/>
              <a:t>Nand, Nor</a:t>
            </a:r>
          </a:p>
        </p:txBody>
      </p:sp>
      <p:sp>
        <p:nvSpPr>
          <p:cNvPr id="13" name="TextBox 12">
            <a:extLst>
              <a:ext uri="{FF2B5EF4-FFF2-40B4-BE49-F238E27FC236}">
                <a16:creationId xmlns:a16="http://schemas.microsoft.com/office/drawing/2014/main" id="{CADB77DD-75F8-504D-8900-5936EE3C7A01}"/>
              </a:ext>
            </a:extLst>
          </p:cNvPr>
          <p:cNvSpPr txBox="1"/>
          <p:nvPr/>
        </p:nvSpPr>
        <p:spPr>
          <a:xfrm>
            <a:off x="10833777" y="2073326"/>
            <a:ext cx="1186735" cy="646331"/>
          </a:xfrm>
          <a:prstGeom prst="rect">
            <a:avLst/>
          </a:prstGeom>
          <a:noFill/>
        </p:spPr>
        <p:txBody>
          <a:bodyPr wrap="none" rtlCol="0">
            <a:spAutoFit/>
          </a:bodyPr>
          <a:lstStyle/>
          <a:p>
            <a:pPr algn="ctr"/>
            <a:r>
              <a:rPr lang="en-TW" dirty="0"/>
              <a:t>T/F </a:t>
            </a:r>
          </a:p>
          <a:p>
            <a:pPr algn="ctr"/>
            <a:r>
              <a:rPr lang="en-TW" dirty="0"/>
              <a:t>Expression</a:t>
            </a:r>
          </a:p>
        </p:txBody>
      </p:sp>
      <p:sp>
        <p:nvSpPr>
          <p:cNvPr id="14" name="TextBox 13">
            <a:extLst>
              <a:ext uri="{FF2B5EF4-FFF2-40B4-BE49-F238E27FC236}">
                <a16:creationId xmlns:a16="http://schemas.microsoft.com/office/drawing/2014/main" id="{1F4FF9F0-C3A5-C242-A97D-2817D0A3EF57}"/>
              </a:ext>
            </a:extLst>
          </p:cNvPr>
          <p:cNvSpPr txBox="1"/>
          <p:nvPr/>
        </p:nvSpPr>
        <p:spPr>
          <a:xfrm>
            <a:off x="10799201" y="6027083"/>
            <a:ext cx="1424877" cy="646331"/>
          </a:xfrm>
          <a:prstGeom prst="rect">
            <a:avLst/>
          </a:prstGeom>
          <a:noFill/>
        </p:spPr>
        <p:txBody>
          <a:bodyPr wrap="none" rtlCol="0">
            <a:spAutoFit/>
          </a:bodyPr>
          <a:lstStyle/>
          <a:p>
            <a:pPr algn="ctr"/>
            <a:r>
              <a:rPr lang="en-TW" dirty="0"/>
              <a:t>Propositional</a:t>
            </a:r>
          </a:p>
          <a:p>
            <a:pPr algn="ctr"/>
            <a:r>
              <a:rPr lang="en-TW" dirty="0"/>
              <a:t>Phrases</a:t>
            </a:r>
          </a:p>
        </p:txBody>
      </p:sp>
    </p:spTree>
    <p:extLst>
      <p:ext uri="{BB962C8B-B14F-4D97-AF65-F5344CB8AC3E}">
        <p14:creationId xmlns:p14="http://schemas.microsoft.com/office/powerpoint/2010/main" val="241665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7977494" y="2183996"/>
            <a:ext cx="3552130" cy="2665380"/>
            <a:chOff x="14948101" y="-90362"/>
            <a:chExt cx="3552131" cy="2665380"/>
          </a:xfrm>
        </p:grpSpPr>
        <p:sp>
          <p:nvSpPr>
            <p:cNvPr id="11" name="Oval 10">
              <a:extLst>
                <a:ext uri="{FF2B5EF4-FFF2-40B4-BE49-F238E27FC236}">
                  <a16:creationId xmlns:a16="http://schemas.microsoft.com/office/drawing/2014/main" id="{2C267281-7828-1941-90C5-2563E2C44D03}"/>
                </a:ext>
              </a:extLst>
            </p:cNvPr>
            <p:cNvSpPr/>
            <p:nvPr/>
          </p:nvSpPr>
          <p:spPr>
            <a:xfrm>
              <a:off x="14948101" y="-9036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15645184" y="-90362"/>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16176289" y="763596"/>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17510859" y="1168170"/>
              <a:ext cx="989373" cy="369332"/>
            </a:xfrm>
            <a:prstGeom prst="rect">
              <a:avLst/>
            </a:prstGeom>
            <a:noFill/>
          </p:spPr>
          <p:txBody>
            <a:bodyPr wrap="none" rtlCol="0">
              <a:spAutoFit/>
            </a:bodyPr>
            <a:lstStyle/>
            <a:p>
              <a:r>
                <a:rPr lang="en-TW" dirty="0">
                  <a:solidFill>
                    <a:srgbClr val="FFFFFF"/>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14948156" y="1092857"/>
              <a:ext cx="715260" cy="338554"/>
            </a:xfrm>
            <a:prstGeom prst="rect">
              <a:avLst/>
            </a:prstGeom>
            <a:noFill/>
          </p:spPr>
          <p:txBody>
            <a:bodyPr wrap="none" rtlCol="0">
              <a:spAutoFit/>
            </a:bodyPr>
            <a:lstStyle/>
            <a:p>
              <a:pPr algn="ctr"/>
              <a:r>
                <a:rPr lang="en-TW" sz="1600" dirty="0">
                  <a:solidFill>
                    <a:srgbClr val="FFFFFF"/>
                  </a:solidFill>
                  <a:latin typeface="STXinwei" panose="02010800040101010101" pitchFamily="2" charset="-122"/>
                  <a:ea typeface="STXinwei" panose="02010800040101010101" pitchFamily="2" charset="-122"/>
                </a:rPr>
                <a:t>Safety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059658" y="5909711"/>
            <a:ext cx="8481233" cy="523220"/>
          </a:xfrm>
          <a:prstGeom prst="rect">
            <a:avLst/>
          </a:prstGeom>
          <a:noFill/>
        </p:spPr>
        <p:txBody>
          <a:bodyPr wrap="none" rtlCol="0">
            <a:spAutoFit/>
          </a:bodyPr>
          <a:lstStyle/>
          <a:p>
            <a:pPr algn="ctr"/>
            <a:r>
              <a:rPr lang="en-TW" sz="1400" dirty="0"/>
              <a:t>Modified from Figure 1-1 and 1-2 of Agile Application Security: Enabling Security in a Continuous Deliver Pipeline, </a:t>
            </a:r>
          </a:p>
          <a:p>
            <a:pPr algn="ctr"/>
            <a:r>
              <a:rPr lang="en-TW" sz="1400" dirty="0"/>
              <a:t>by Laura Bell, Michael Brunton-Spall, Rich Smith &amp; Jim Bird</a:t>
            </a:r>
            <a:r>
              <a:rPr lang="en-US" sz="1400" dirty="0"/>
              <a:t>, O’Reilly Media, 2017 </a:t>
            </a:r>
            <a:endParaRPr lang="en-TW" sz="1400" dirty="0"/>
          </a:p>
        </p:txBody>
      </p:sp>
      <p:sp>
        <p:nvSpPr>
          <p:cNvPr id="19" name="Right Arrow 18">
            <a:extLst>
              <a:ext uri="{FF2B5EF4-FFF2-40B4-BE49-F238E27FC236}">
                <a16:creationId xmlns:a16="http://schemas.microsoft.com/office/drawing/2014/main" id="{30E9C8EC-51E4-3244-852E-BD4F18DA3C5E}"/>
              </a:ext>
            </a:extLst>
          </p:cNvPr>
          <p:cNvSpPr/>
          <p:nvPr/>
        </p:nvSpPr>
        <p:spPr>
          <a:xfrm>
            <a:off x="4925923" y="2029668"/>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4752394" y="4490572"/>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40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7"/>
            <a:ext cx="10469152" cy="744899"/>
          </a:xfrm>
          <a:prstGeom prst="rect">
            <a:avLst/>
          </a:prstGeom>
        </p:spPr>
        <p:txBody>
          <a:bodyPr>
            <a:noAutofit/>
          </a:bodyPr>
          <a:lstStyle/>
          <a:p>
            <a:pPr algn="ctr"/>
            <a:r>
              <a:rPr lang="en-US" sz="4267" dirty="0" err="1">
                <a:latin typeface="STXinwei" panose="02010800040101010101" pitchFamily="2" charset="-122"/>
                <a:ea typeface="STXinwei" panose="02010800040101010101" pitchFamily="2" charset="-122"/>
              </a:rPr>
              <a:t>整合后的系统将影响其正确性</a:t>
            </a:r>
            <a:endParaRPr sz="4267"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FDC4E0D7-F088-7D45-99FF-13F0E2ABD81F}"/>
              </a:ext>
            </a:extLst>
          </p:cNvPr>
          <p:cNvGrpSpPr/>
          <p:nvPr/>
        </p:nvGrpSpPr>
        <p:grpSpPr>
          <a:xfrm>
            <a:off x="419608" y="2207483"/>
            <a:ext cx="4709763" cy="2665379"/>
            <a:chOff x="251305" y="2040795"/>
            <a:chExt cx="4709763" cy="2665379"/>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1305" y="2040795"/>
              <a:ext cx="4709763" cy="2665379"/>
              <a:chOff x="-6508040" y="1957756"/>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6508040" y="1957756"/>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rgbClr val="FFFFFF"/>
                    </a:solidFill>
                    <a:latin typeface="STXinwei" panose="02010800040101010101" pitchFamily="2" charset="-122"/>
                    <a:ea typeface="STXinwei" panose="02010800040101010101" pitchFamily="2" charset="-122"/>
                  </a:rPr>
                  <a:t>Safety</a:t>
                </a:r>
              </a:p>
            </p:txBody>
          </p:sp>
          <p:sp>
            <p:nvSpPr>
              <p:cNvPr id="7" name="Oval 6">
                <a:extLst>
                  <a:ext uri="{FF2B5EF4-FFF2-40B4-BE49-F238E27FC236}">
                    <a16:creationId xmlns:a16="http://schemas.microsoft.com/office/drawing/2014/main" id="{B07B9197-4F2C-8045-8AFC-6A69A45B26D9}"/>
                  </a:ext>
                </a:extLst>
              </p:cNvPr>
              <p:cNvSpPr/>
              <p:nvPr/>
            </p:nvSpPr>
            <p:spPr>
              <a:xfrm>
                <a:off x="-4551206" y="1957756"/>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2400" dirty="0">
                    <a:solidFill>
                      <a:srgbClr val="FFFFFF"/>
                    </a:solidFill>
                    <a:latin typeface="STXinwei" panose="02010800040101010101" pitchFamily="2" charset="-122"/>
                    <a:ea typeface="STXinwei" panose="02010800040101010101" pitchFamily="2" charset="-122"/>
                  </a:rPr>
                  <a:t>Liveness</a:t>
                </a:r>
              </a:p>
            </p:txBody>
          </p:sp>
        </p:grpSp>
        <p:sp>
          <p:nvSpPr>
            <p:cNvPr id="22" name="TextBox 21">
              <a:extLst>
                <a:ext uri="{FF2B5EF4-FFF2-40B4-BE49-F238E27FC236}">
                  <a16:creationId xmlns:a16="http://schemas.microsoft.com/office/drawing/2014/main" id="{D61C4181-391A-7441-8311-69E2805EA868}"/>
                </a:ext>
              </a:extLst>
            </p:cNvPr>
            <p:cNvSpPr txBox="1"/>
            <p:nvPr/>
          </p:nvSpPr>
          <p:spPr>
            <a:xfrm>
              <a:off x="2062900" y="2934500"/>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grpSp>
    </p:spTree>
    <p:extLst>
      <p:ext uri="{BB962C8B-B14F-4D97-AF65-F5344CB8AC3E}">
        <p14:creationId xmlns:p14="http://schemas.microsoft.com/office/powerpoint/2010/main" val="311987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en-TW" dirty="0"/>
              <a:t>方法论</a:t>
            </a:r>
            <a:r>
              <a:rPr lang="zh-CN" altLang="en-US" dirty="0"/>
              <a:t>：运用代数法则，在语义空间保证</a:t>
            </a:r>
            <a:r>
              <a:rPr lang="en-TW" dirty="0"/>
              <a:t>集成多种领域信息</a:t>
            </a:r>
            <a:r>
              <a:rPr dirty="0" err="1"/>
              <a:t>的</a:t>
            </a:r>
            <a:r>
              <a:rPr lang="en-TW" dirty="0"/>
              <a:t>封闭性</a:t>
            </a:r>
            <a:endParaRPr dirty="0"/>
          </a:p>
        </p:txBody>
      </p:sp>
      <p:sp>
        <p:nvSpPr>
          <p:cNvPr id="12788" name="内容占位符 2"/>
          <p:cNvSpPr txBox="1"/>
          <p:nvPr/>
        </p:nvSpPr>
        <p:spPr>
          <a:xfrm>
            <a:off x="575337" y="887884"/>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a:t>
            </a:r>
            <a:r>
              <a:rPr sz="1200" dirty="0"/>
              <a:t>： </a:t>
            </a:r>
            <a:r>
              <a:rPr sz="1200" dirty="0" err="1"/>
              <a:t>以代数的语言逻辑，表述</a:t>
            </a:r>
            <a:r>
              <a:rPr sz="1200" dirty="0"/>
              <a:t>(Represent)</a:t>
            </a:r>
            <a:r>
              <a:rPr sz="1200" dirty="0" err="1"/>
              <a:t>系统的参与对象与交互关系</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命名空间：为系统的参与对象</a:t>
            </a:r>
            <a:r>
              <a:rPr sz="1200" dirty="0"/>
              <a:t>(Object)</a:t>
            </a:r>
            <a:r>
              <a:rPr lang="zh-CN" altLang="en-US" sz="1200" dirty="0"/>
              <a:t>，</a:t>
            </a:r>
            <a:r>
              <a:rPr lang="en-TW" sz="1200" dirty="0"/>
              <a:t>互动过程(Process)</a:t>
            </a:r>
            <a:r>
              <a:rPr lang="zh-CN" altLang="en-US" sz="1200" dirty="0"/>
              <a:t> 和网络结构（</a:t>
            </a:r>
            <a:r>
              <a:rPr lang="en-US" altLang="zh-CN" sz="1200" dirty="0"/>
              <a:t>Network</a:t>
            </a:r>
            <a:r>
              <a:rPr lang="zh-CN" altLang="en-US" sz="1200" dirty="0"/>
              <a:t>）</a:t>
            </a:r>
            <a:r>
              <a:rPr sz="1200" dirty="0" err="1"/>
              <a:t>命名（赋予严谨的算元命名规则</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表述关系：以</a:t>
            </a:r>
            <a:r>
              <a:rPr lang="en-TW" sz="1200" dirty="0"/>
              <a:t>三类</a:t>
            </a:r>
            <a:r>
              <a:rPr sz="1200" dirty="0" err="1"/>
              <a:t>代数算符，表达算元（Object）之间的交互关系，并表述复合关系的结构</a:t>
            </a:r>
            <a:r>
              <a:rPr sz="1200" dirty="0"/>
              <a:t>。</a:t>
            </a:r>
          </a:p>
        </p:txBody>
      </p:sp>
      <p:pic>
        <p:nvPicPr>
          <p:cNvPr id="2" name="Picture 1">
            <a:extLst>
              <a:ext uri="{FF2B5EF4-FFF2-40B4-BE49-F238E27FC236}">
                <a16:creationId xmlns:a16="http://schemas.microsoft.com/office/drawing/2014/main" id="{D84CAC3F-776A-9C4F-93EC-3380DFC9F3C1}"/>
              </a:ext>
            </a:extLst>
          </p:cNvPr>
          <p:cNvPicPr>
            <a:picLocks noChangeAspect="1"/>
          </p:cNvPicPr>
          <p:nvPr/>
        </p:nvPicPr>
        <p:blipFill>
          <a:blip r:embed="rId2"/>
          <a:stretch>
            <a:fillRect/>
          </a:stretch>
        </p:blipFill>
        <p:spPr>
          <a:xfrm>
            <a:off x="612593" y="4590222"/>
            <a:ext cx="9935476" cy="2190741"/>
          </a:xfrm>
          <a:prstGeom prst="rect">
            <a:avLst/>
          </a:prstGeom>
        </p:spPr>
      </p:pic>
      <p:grpSp>
        <p:nvGrpSpPr>
          <p:cNvPr id="3" name="Group 2">
            <a:extLst>
              <a:ext uri="{FF2B5EF4-FFF2-40B4-BE49-F238E27FC236}">
                <a16:creationId xmlns:a16="http://schemas.microsoft.com/office/drawing/2014/main" id="{545E51CE-3361-6846-90AD-E8D0289B3A0C}"/>
              </a:ext>
            </a:extLst>
          </p:cNvPr>
          <p:cNvGrpSpPr/>
          <p:nvPr/>
        </p:nvGrpSpPr>
        <p:grpSpPr>
          <a:xfrm>
            <a:off x="2570431" y="2570922"/>
            <a:ext cx="6019800" cy="2019300"/>
            <a:chOff x="3088481" y="2305154"/>
            <a:chExt cx="6019800" cy="2019300"/>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a:blip r:embed="rId3"/>
            <a:stretch>
              <a:fillRect/>
            </a:stretch>
          </p:blipFill>
          <p:spPr>
            <a:xfrm>
              <a:off x="3088481" y="2305154"/>
              <a:ext cx="6019800" cy="2019300"/>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62539" y="2033606"/>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675996" y="2137965"/>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41093" y="298017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41093" y="3822393"/>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9865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Property Domain Specification</a:t>
            </a:r>
            <a:r>
              <a:rPr lang="zh-CN" altLang="en-US" dirty="0"/>
              <a:t>： 特性域的运算规则</a:t>
            </a:r>
            <a:endParaRPr dirty="0"/>
          </a:p>
        </p:txBody>
      </p:sp>
      <p:sp>
        <p:nvSpPr>
          <p:cNvPr id="12788" name="内容占位符 2"/>
          <p:cNvSpPr txBox="1"/>
          <p:nvPr/>
        </p:nvSpPr>
        <p:spPr>
          <a:xfrm>
            <a:off x="506793" y="1097455"/>
            <a:ext cx="55915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Property Domain</a:t>
            </a:r>
            <a:r>
              <a:rPr sz="1200" dirty="0"/>
              <a:t>： </a:t>
            </a:r>
            <a:r>
              <a:rPr lang="en-TW" sz="1200" dirty="0"/>
              <a:t>令</a:t>
            </a:r>
            <a:r>
              <a:rPr lang="zh-CN" altLang="en-US" sz="1200" dirty="0"/>
              <a:t> </a:t>
            </a:r>
            <a:r>
              <a:rPr lang="en-US" altLang="zh-CN" sz="1200" dirty="0"/>
              <a:t>P</a:t>
            </a:r>
            <a:r>
              <a:rPr lang="zh-CN" altLang="en-US" sz="1200" dirty="0"/>
              <a:t>为</a:t>
            </a:r>
            <a:r>
              <a:rPr lang="en-US" altLang="zh-CN" sz="1200" dirty="0"/>
              <a:t>Backus </a:t>
            </a:r>
            <a:r>
              <a:rPr lang="en-US" altLang="zh-CN" sz="1200" dirty="0" err="1"/>
              <a:t>Naur</a:t>
            </a:r>
            <a:r>
              <a:rPr lang="en-US" altLang="zh-CN" sz="1200" dirty="0"/>
              <a:t> Form </a:t>
            </a:r>
            <a:r>
              <a:rPr lang="zh-CN" altLang="en-US" sz="1200" dirty="0"/>
              <a:t>的字串数据范畴</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a:t>
            </a:r>
            <a:r>
              <a:rPr sz="1200" dirty="0"/>
              <a:t>：</a:t>
            </a:r>
            <a:r>
              <a:rPr lang="en-TW" sz="1200" dirty="0"/>
              <a:t>PROP, EXPR, VAR, … 为保留字</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运算规则</a:t>
            </a:r>
            <a:r>
              <a:rPr sz="1200" dirty="0"/>
              <a:t>：</a:t>
            </a:r>
            <a:r>
              <a:rPr lang="en-TW" sz="1200" dirty="0"/>
              <a:t>merge, substitute, delete, interp 为算符</a:t>
            </a:r>
            <a:r>
              <a:rPr sz="1200" dirty="0"/>
              <a:t>。</a:t>
            </a: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914399" y="4965118"/>
            <a:ext cx="5664200" cy="6985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7241381" y="1067836"/>
            <a:ext cx="4152900" cy="1943100"/>
          </a:xfrm>
          <a:prstGeom prst="rect">
            <a:avLst/>
          </a:prstGeom>
        </p:spPr>
      </p:pic>
    </p:spTree>
    <p:extLst>
      <p:ext uri="{BB962C8B-B14F-4D97-AF65-F5344CB8AC3E}">
        <p14:creationId xmlns:p14="http://schemas.microsoft.com/office/powerpoint/2010/main" val="118064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函数与多项式的运算均根据箭头的追踪完成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清华大学副教授，</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的科技顾问</a:t>
            </a:r>
          </a:p>
          <a:p>
            <a:r>
              <a:rPr lang="zh-TW" altLang="en-US" dirty="0">
                <a:latin typeface="STXinwei" panose="02010800040101010101" pitchFamily="2" charset="-122"/>
                <a:ea typeface="STXinwei" panose="02010800040101010101" pitchFamily="2" charset="-122"/>
              </a:rPr>
              <a:t>印尼国家未来知识中心的发起人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benkoo@mail.tsinghua.edu.cn</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fontScale="90000"/>
          </a:bodyPr>
          <a:lstStyle/>
          <a:p>
            <a:pPr algn="ctr"/>
            <a:r>
              <a:rPr lang="en-TW" dirty="0">
                <a:solidFill>
                  <a:schemeClr val="tx1"/>
                </a:solidFill>
                <a:latin typeface="STXinwei" panose="02010800040101010101" pitchFamily="2" charset="-122"/>
                <a:ea typeface="STXinwei" panose="02010800040101010101" pitchFamily="2" charset="-122"/>
              </a:rPr>
              <a:t>基于箭头(关系)与标签</a:t>
            </a:r>
            <a:r>
              <a:rPr lang="zh-CN" altLang="en-US" dirty="0">
                <a:solidFill>
                  <a:schemeClr val="tx1"/>
                </a:solidFill>
                <a:latin typeface="STXinwei" panose="02010800040101010101" pitchFamily="2" charset="-122"/>
                <a:ea typeface="STXinwei" panose="02010800040101010101" pitchFamily="2" charset="-122"/>
              </a:rPr>
              <a:t>（命名空间）</a:t>
            </a:r>
            <a:r>
              <a:rPr lang="zh-CN" altLang="en-TW" dirty="0">
                <a:latin typeface="STXinwei" panose="02010800040101010101" pitchFamily="2" charset="-122"/>
                <a:ea typeface="STXinwei" panose="02010800040101010101" pitchFamily="2" charset="-122"/>
              </a:rPr>
              <a:t>的</a:t>
            </a:r>
            <a:r>
              <a:rPr lang="zh-CN" altLang="en-US" dirty="0">
                <a:latin typeface="STXinwei" panose="02010800040101010101" pitchFamily="2" charset="-122"/>
                <a:ea typeface="STXinwei" panose="02010800040101010101" pitchFamily="2" charset="-122"/>
              </a:rPr>
              <a:t>运算方法</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2187" y="1787769"/>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739906" y="5704558"/>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7177051" y="913897"/>
            <a:ext cx="3218922" cy="4790661"/>
          </a:xfrm>
          <a:prstGeom prst="rect">
            <a:avLst/>
          </a:prstGeom>
        </p:spPr>
      </p:pic>
    </p:spTree>
    <p:extLst>
      <p:ext uri="{BB962C8B-B14F-4D97-AF65-F5344CB8AC3E}">
        <p14:creationId xmlns:p14="http://schemas.microsoft.com/office/powerpoint/2010/main" val="19789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Algebraic Methodology</a:t>
            </a:r>
            <a:r>
              <a:rPr lang="zh-CN" altLang="en-US" dirty="0"/>
              <a:t>： </a:t>
            </a:r>
            <a:r>
              <a:rPr dirty="0" err="1"/>
              <a:t>代数</a:t>
            </a:r>
            <a:r>
              <a:rPr lang="en-US" dirty="0" err="1"/>
              <a:t>运算与模型空间的</a:t>
            </a:r>
            <a:r>
              <a:rPr lang="en-TW" dirty="0"/>
              <a:t>封闭性</a:t>
            </a:r>
            <a:endParaRPr dirty="0"/>
          </a:p>
        </p:txBody>
      </p:sp>
      <p:sp>
        <p:nvSpPr>
          <p:cNvPr id="12788" name="内容占位符 2"/>
          <p:cNvSpPr txBox="1"/>
          <p:nvPr/>
        </p:nvSpPr>
        <p:spPr>
          <a:xfrm>
            <a:off x="506793" y="109745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系统代数的边界：代数的封闭</a:t>
            </a:r>
            <a:r>
              <a:rPr lang="en-TW" sz="1200" dirty="0"/>
              <a:t>特</a:t>
            </a:r>
            <a:r>
              <a:rPr sz="1200" dirty="0" err="1"/>
              <a:t>性</a:t>
            </a:r>
            <a:r>
              <a:rPr sz="1200" dirty="0"/>
              <a:t>(Closure property)</a:t>
            </a:r>
            <a:r>
              <a:rPr lang="en-TW" sz="1200" dirty="0"/>
              <a:t>可用</a:t>
            </a:r>
            <a:r>
              <a:rPr lang="en-US" sz="1200" dirty="0" err="1"/>
              <a:t>网络路径</a:t>
            </a:r>
            <a:r>
              <a:rPr sz="1200" dirty="0" err="1"/>
              <a:t>的可达性（Reachability</a:t>
            </a:r>
            <a:r>
              <a:rPr sz="1200" dirty="0"/>
              <a:t>）</a:t>
            </a:r>
            <a:r>
              <a:rPr lang="en-TW" sz="1200" dirty="0"/>
              <a:t>来执行运算</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可达性</a:t>
            </a:r>
            <a:r>
              <a:rPr sz="1200" dirty="0"/>
              <a:t>：</a:t>
            </a:r>
            <a:r>
              <a:rPr lang="en-TW" sz="1200" dirty="0"/>
              <a:t>Petri Net </a:t>
            </a:r>
            <a:r>
              <a:rPr sz="1200" dirty="0" err="1"/>
              <a:t>的表达形式和语意，适用于凸显系统的</a:t>
            </a:r>
            <a:r>
              <a:rPr lang="en-US" sz="1200" dirty="0" err="1"/>
              <a:t>并发动态行为,也是范畴论的主要计算手段</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系统生成步骤：编码</a:t>
            </a:r>
            <a:r>
              <a:rPr sz="1200" dirty="0"/>
              <a:t>(Encode), </a:t>
            </a:r>
            <a:r>
              <a:rPr sz="1200" dirty="0" err="1"/>
              <a:t>枚举</a:t>
            </a:r>
            <a:r>
              <a:rPr sz="1200" dirty="0"/>
              <a:t>(Enumerate), </a:t>
            </a:r>
            <a:r>
              <a:rPr sz="1200" dirty="0" err="1"/>
              <a:t>评估</a:t>
            </a:r>
            <a:r>
              <a:rPr sz="1200" dirty="0"/>
              <a:t>(Evaluate), 3E </a:t>
            </a:r>
            <a:r>
              <a:rPr sz="1200" dirty="0" err="1"/>
              <a:t>语言算符</a:t>
            </a:r>
            <a:r>
              <a:rPr lang="zh-CN" altLang="en-US" sz="1200" dirty="0"/>
              <a:t>，（枚举法所生成模型的总量可通过</a:t>
            </a:r>
            <a:r>
              <a:rPr lang="zh-CN" altLang="en-US" sz="1200" dirty="0">
                <a:solidFill>
                  <a:srgbClr val="FF0000"/>
                </a:solidFill>
              </a:rPr>
              <a:t>假设</a:t>
            </a:r>
            <a:r>
              <a:rPr lang="zh-CN" altLang="en-US" sz="1200" dirty="0"/>
              <a:t>与</a:t>
            </a:r>
            <a:r>
              <a:rPr lang="zh-CN" altLang="en-US" sz="1200" dirty="0">
                <a:solidFill>
                  <a:srgbClr val="FF0000"/>
                </a:solidFill>
              </a:rPr>
              <a:t>断言</a:t>
            </a:r>
            <a:r>
              <a:rPr lang="zh-CN" altLang="en-US" sz="1200" dirty="0"/>
              <a:t>来控制）</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代数化元语言：所有特定领域的系统描述语言，均可根据上述的</a:t>
            </a:r>
            <a:r>
              <a:rPr sz="1200" dirty="0"/>
              <a:t> 3E </a:t>
            </a:r>
            <a:r>
              <a:rPr sz="1200" dirty="0" err="1"/>
              <a:t>语言算符，编码，枚举，并评估（比对计算结果</a:t>
            </a:r>
            <a:r>
              <a:rPr sz="1200" dirty="0"/>
              <a:t>）</a:t>
            </a: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22</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891275" y="6121497"/>
            <a:ext cx="6069226" cy="461665"/>
          </a:xfrm>
          <a:prstGeom prst="rect">
            <a:avLst/>
          </a:prstGeom>
          <a:noFill/>
        </p:spPr>
        <p:txBody>
          <a:bodyPr wrap="none" rtlCol="0">
            <a:spAutoFit/>
          </a:bodyPr>
          <a:lstStyle/>
          <a:p>
            <a:r>
              <a:rPr lang="en-US" sz="2400" dirty="0">
                <a:hlinkClick r:id="rId3"/>
              </a:rPr>
              <a:t>Comb 01-1 Intro to Enumerative Combinatorics</a:t>
            </a:r>
            <a:endParaRPr lang="en-US" sz="2400"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271254" y="216091"/>
            <a:ext cx="10980002" cy="468002"/>
          </a:xfrm>
          <a:prstGeom prst="rect">
            <a:avLst/>
          </a:prstGeom>
        </p:spPr>
        <p:txBody>
          <a:bodyPr spcFirstLastPara="1" vert="horz" wrap="square" lIns="91425" tIns="91425" rIns="91425" bIns="91425" rtlCol="0" anchor="t" anchorCtr="0">
            <a:norm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zh-TW" altLang="en-US" dirty="0">
                <a:solidFill>
                  <a:srgbClr val="FF0000"/>
                </a:solidFill>
              </a:rPr>
              <a:t>为排列组合空间设计的计算（决策）工具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Tree>
    <p:extLst>
      <p:ext uri="{BB962C8B-B14F-4D97-AF65-F5344CB8AC3E}">
        <p14:creationId xmlns:p14="http://schemas.microsoft.com/office/powerpoint/2010/main" val="77300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基于系统代数的集成化开发工具</a:t>
            </a:r>
            <a:r>
              <a:rPr lang="en-US" altLang="zh-CN" sz="2200" b="1" dirty="0">
                <a:latin typeface="微软雅黑" panose="020B0503020204020204" pitchFamily="34" charset="-122"/>
                <a:ea typeface="微软雅黑" panose="020B0503020204020204" pitchFamily="34" charset="-122"/>
              </a:rPr>
              <a:t>: Integrated Development Environment, IDE</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bg1">
                    <a:lumMod val="65000"/>
                  </a:schemeClr>
                </a:solidFill>
                <a:latin typeface="STXinwei" panose="02010800040101010101" pitchFamily="2" charset="-122"/>
                <a:ea typeface="STXinwei" panose="02010800040101010101" pitchFamily="2" charset="-122"/>
              </a:rPr>
              <a:t>编码</a:t>
            </a:r>
            <a:r>
              <a:rPr lang="en-US" altLang="zh-CN" sz="1400" kern="0" dirty="0">
                <a:solidFill>
                  <a:schemeClr val="bg1">
                    <a:lumMod val="65000"/>
                  </a:schemeClr>
                </a:solidFill>
                <a:latin typeface="STXinwei" panose="02010800040101010101" pitchFamily="2" charset="-122"/>
                <a:ea typeface="STXinwei" panose="02010800040101010101" pitchFamily="2" charset="-122"/>
              </a:rPr>
              <a:t>(Encoding</a:t>
            </a:r>
            <a:r>
              <a:rPr lang="zh-CN" altLang="en-US" sz="1400" kern="0" dirty="0">
                <a:solidFill>
                  <a:schemeClr val="bg1">
                    <a:lumMod val="65000"/>
                  </a:schemeClr>
                </a:solidFill>
                <a:latin typeface="STXinwei" panose="02010800040101010101" pitchFamily="2" charset="-122"/>
                <a:ea typeface="STXinwei" panose="02010800040101010101" pitchFamily="2" charset="-122"/>
              </a:rPr>
              <a:t>）、枚举</a:t>
            </a:r>
            <a:r>
              <a:rPr lang="en-US" altLang="zh-CN" sz="1400" kern="0" dirty="0">
                <a:solidFill>
                  <a:schemeClr val="bg1">
                    <a:lumMod val="65000"/>
                  </a:schemeClr>
                </a:solidFill>
                <a:latin typeface="STXinwei" panose="02010800040101010101" pitchFamily="2" charset="-122"/>
                <a:ea typeface="STXinwei" panose="02010800040101010101" pitchFamily="2" charset="-122"/>
              </a:rPr>
              <a:t>(Enumerating)</a:t>
            </a:r>
            <a:r>
              <a:rPr lang="zh-CN" altLang="en-US" sz="1400" kern="0" dirty="0">
                <a:solidFill>
                  <a:schemeClr val="bg1">
                    <a:lumMod val="65000"/>
                  </a:schemeClr>
                </a:solidFill>
                <a:latin typeface="STXinwei" panose="02010800040101010101" pitchFamily="2" charset="-122"/>
                <a:ea typeface="STXinwei" panose="02010800040101010101" pitchFamily="2" charset="-122"/>
              </a:rPr>
              <a:t>、评估</a:t>
            </a:r>
            <a:r>
              <a:rPr lang="en-US" altLang="zh-CN" sz="1400" kern="0" dirty="0">
                <a:solidFill>
                  <a:schemeClr val="bg1">
                    <a:lumMod val="65000"/>
                  </a:schemeClr>
                </a:solidFill>
                <a:latin typeface="STXinwei" panose="02010800040101010101" pitchFamily="2" charset="-122"/>
                <a:ea typeface="STXinwei" panose="02010800040101010101" pitchFamily="2" charset="-122"/>
              </a:rPr>
              <a:t>(Evaluating)</a:t>
            </a:r>
            <a:r>
              <a:rPr lang="zh-CN" altLang="en-US" sz="1400" kern="0" dirty="0">
                <a:solidFill>
                  <a:schemeClr val="bg1">
                    <a:lumMod val="65000"/>
                  </a:schemeClr>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bg1">
                  <a:lumMod val="65000"/>
                </a:schemeClr>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223508"/>
            <a:ext cx="5894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Tree>
    <p:extLst>
      <p:ext uri="{BB962C8B-B14F-4D97-AF65-F5344CB8AC3E}">
        <p14:creationId xmlns:p14="http://schemas.microsoft.com/office/powerpoint/2010/main" val="201339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662711" y="6182910"/>
            <a:ext cx="8871339"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具有代数封闭性的模型数据</a:t>
            </a:r>
            <a:r>
              <a:rPr lang="zh-CN" altLang="en-US" sz="2400" dirty="0">
                <a:latin typeface="STXinwei" panose="02010800040101010101" pitchFamily="2" charset="-122"/>
                <a:ea typeface="STXinwei" panose="02010800040101010101" pitchFamily="2" charset="-122"/>
              </a:rPr>
              <a:t>，有助于推动</a:t>
            </a:r>
            <a:r>
              <a:rPr lang="en-US" altLang="zh-CN" sz="2400" dirty="0">
                <a:latin typeface="STXinwei" panose="02010800040101010101" pitchFamily="2" charset="-122"/>
                <a:ea typeface="STXinwei" panose="02010800040101010101" pitchFamily="2" charset="-122"/>
              </a:rPr>
              <a:t>DevOps/CICD</a:t>
            </a:r>
            <a:r>
              <a:rPr lang="zh-CN" altLang="en-US" sz="2400" dirty="0">
                <a:latin typeface="STXinwei" panose="02010800040101010101" pitchFamily="2" charset="-122"/>
                <a:ea typeface="STXinwei" panose="02010800040101010101" pitchFamily="2" charset="-122"/>
              </a:rPr>
              <a:t>的工作流</a:t>
            </a:r>
            <a:endParaRPr lang="en-TW"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586409" y="2718238"/>
            <a:ext cx="4907579" cy="276568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369332" cy="900247"/>
            </a:xfrm>
            <a:prstGeom prst="rect">
              <a:avLst/>
            </a:prstGeom>
            <a:noFill/>
          </p:spPr>
          <p:txBody>
            <a:bodyPr wrap="none" rtlCol="0">
              <a:spAutoFit/>
            </a:bodyPr>
            <a:lstStyle/>
            <a:p>
              <a:r>
                <a:rPr lang="en-TW" sz="2400" dirty="0">
                  <a:solidFill>
                    <a:schemeClr val="bg1"/>
                  </a:solidFill>
                  <a:latin typeface="STXinwei" panose="02010800040101010101" pitchFamily="2" charset="-122"/>
                  <a:ea typeface="STXinwei" panose="02010800040101010101" pitchFamily="2" charset="-122"/>
                </a:rPr>
                <a:t>正</a:t>
              </a:r>
            </a:p>
            <a:p>
              <a:r>
                <a:rPr lang="en-TW" sz="2400" dirty="0">
                  <a:solidFill>
                    <a:schemeClr val="bg1"/>
                  </a:solidFill>
                  <a:latin typeface="STXinwei" panose="02010800040101010101" pitchFamily="2" charset="-122"/>
                  <a:ea typeface="STXinwei" panose="02010800040101010101" pitchFamily="2" charset="-122"/>
                </a:rPr>
                <a:t>确</a:t>
              </a:r>
            </a:p>
            <a:p>
              <a:r>
                <a:rPr lang="en-TW" sz="2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1724608"/>
          </a:xfrm>
          <a:prstGeom prst="rect">
            <a:avLst/>
          </a:prstGeom>
        </p:spPr>
        <p:txBody>
          <a:bodyPr>
            <a:normAutofit fontScale="90000"/>
          </a:bodyPr>
          <a:lstStyle/>
          <a:p>
            <a:r>
              <a:rPr lang="en-US" sz="4267" dirty="0" err="1">
                <a:latin typeface="STXinwei" panose="02010800040101010101" pitchFamily="2" charset="-122"/>
                <a:ea typeface="STXinwei" panose="02010800040101010101" pitchFamily="2" charset="-122"/>
              </a:rPr>
              <a:t>满足代数闭包性</a:t>
            </a:r>
            <a:r>
              <a:rPr lang="en-US" sz="4267" dirty="0">
                <a:latin typeface="STXinwei" panose="02010800040101010101" pitchFamily="2" charset="-122"/>
                <a:ea typeface="STXinwei" panose="02010800040101010101" pitchFamily="2" charset="-122"/>
              </a:rPr>
              <a:t>(Closure Property) </a:t>
            </a:r>
            <a:br>
              <a:rPr lang="en-US"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的集成化系统开发与运营流程</a:t>
            </a:r>
            <a:r>
              <a:rPr lang="en-US" sz="4267" dirty="0">
                <a:latin typeface="STXinwei" panose="02010800040101010101" pitchFamily="2" charset="-122"/>
                <a:ea typeface="STXinwei" panose="02010800040101010101" pitchFamily="2" charset="-122"/>
              </a:rPr>
              <a:t> </a:t>
            </a:r>
            <a:br>
              <a:rPr lang="en-US"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可加速</a:t>
            </a:r>
            <a:r>
              <a:rPr lang="zh-CN" altLang="en-US" sz="4267" dirty="0">
                <a:latin typeface="STXinwei" panose="02010800040101010101" pitchFamily="2" charset="-122"/>
                <a:ea typeface="STXinwei" panose="02010800040101010101" pitchFamily="2" charset="-122"/>
              </a:rPr>
              <a:t>复杂</a:t>
            </a:r>
            <a:r>
              <a:rPr lang="en-US" sz="4267" dirty="0" err="1">
                <a:latin typeface="STXinwei" panose="02010800040101010101" pitchFamily="2" charset="-122"/>
                <a:ea typeface="STXinwei" panose="02010800040101010101" pitchFamily="2" charset="-122"/>
              </a:rPr>
              <a:t>系统的演进速度</a:t>
            </a:r>
            <a:endParaRPr sz="4267" dirty="0">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3988" y="2019248"/>
            <a:ext cx="6702775" cy="43988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stCxn id="12" idx="2"/>
          </p:cNvCxnSpPr>
          <p:nvPr/>
        </p:nvCxnSpPr>
        <p:spPr>
          <a:xfrm flipV="1">
            <a:off x="586409" y="2357120"/>
            <a:ext cx="0" cy="1693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p:nvPr/>
        </p:nvCxnSpPr>
        <p:spPr>
          <a:xfrm flipV="1">
            <a:off x="667689" y="2357120"/>
            <a:ext cx="0" cy="1693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p:nvPr/>
        </p:nvCxnSpPr>
        <p:spPr>
          <a:xfrm>
            <a:off x="294640" y="256032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675309" y="256032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DCBDD3-3BF6-DA44-8338-36D01937F30F}"/>
              </a:ext>
            </a:extLst>
          </p:cNvPr>
          <p:cNvSpPr txBox="1"/>
          <p:nvPr/>
        </p:nvSpPr>
        <p:spPr>
          <a:xfrm>
            <a:off x="175015" y="1823887"/>
            <a:ext cx="5258171" cy="52322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细微化修订模型</a:t>
            </a:r>
            <a:r>
              <a:rPr lang="zh-CN" altLang="en-US" sz="1400" dirty="0">
                <a:latin typeface="STXinwei" panose="02010800040101010101" pitchFamily="2" charset="-122"/>
                <a:ea typeface="STXinwei" panose="02010800040101010101" pitchFamily="2" charset="-122"/>
              </a:rPr>
              <a:t>，创造</a:t>
            </a:r>
            <a:endParaRPr lang="en-US" altLang="zh-CN" sz="1400" dirty="0">
              <a:latin typeface="STXinwei" panose="02010800040101010101" pitchFamily="2" charset="-122"/>
              <a:ea typeface="STXinwei" panose="02010800040101010101" pitchFamily="2" charset="-122"/>
            </a:endParaRPr>
          </a:p>
          <a:p>
            <a:r>
              <a:rPr lang="en-US" altLang="zh-CN" sz="1400" dirty="0">
                <a:latin typeface="STXinwei" panose="02010800040101010101" pitchFamily="2" charset="-122"/>
                <a:ea typeface="STXinwei" panose="02010800040101010101" pitchFamily="2" charset="-122"/>
              </a:rPr>
              <a:t>Continuous Integration/Continuous Deployment</a:t>
            </a:r>
            <a:r>
              <a:rPr lang="zh-CN" altLang="en-US" sz="1400" dirty="0">
                <a:latin typeface="STXinwei" panose="02010800040101010101" pitchFamily="2" charset="-122"/>
                <a:ea typeface="STXinwei" panose="02010800040101010101" pitchFamily="2" charset="-122"/>
              </a:rPr>
              <a:t> 的系统运营条件</a:t>
            </a:r>
            <a:endParaRPr lang="en-TW" sz="1400" dirty="0">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116564C9-93D0-424F-BC69-0FBDB5DA869E}"/>
              </a:ext>
            </a:extLst>
          </p:cNvPr>
          <p:cNvSpPr txBox="1"/>
          <p:nvPr/>
        </p:nvSpPr>
        <p:spPr>
          <a:xfrm>
            <a:off x="1221274" y="2256400"/>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连续实践</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8403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系统代数AoS的应用案例</a:t>
            </a:r>
            <a:r>
              <a:rPr dirty="0"/>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延伸了超越学科界限的系统集成学习方法论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zh-CN" altLang="en-US" dirty="0"/>
              <a:t>（</a:t>
            </a:r>
            <a:r>
              <a:rPr dirty="0" err="1"/>
              <a:t>AoS</a:t>
            </a:r>
            <a:r>
              <a:rPr lang="zh-CN" altLang="en-US" dirty="0"/>
              <a:t>）</a:t>
            </a:r>
            <a:r>
              <a:rPr dirty="0" err="1"/>
              <a:t>的</a:t>
            </a:r>
            <a:r>
              <a:rPr lang="en-TW" dirty="0"/>
              <a:t>研究成果总结</a:t>
            </a:r>
            <a:r>
              <a:rPr dirty="0"/>
              <a:t>：</a:t>
            </a:r>
          </a:p>
        </p:txBody>
      </p:sp>
      <p:sp>
        <p:nvSpPr>
          <p:cNvPr id="12794" name="内容占位符 2"/>
          <p:cNvSpPr txBox="1"/>
          <p:nvPr/>
        </p:nvSpPr>
        <p:spPr>
          <a:xfrm>
            <a:off x="539999" y="3870419"/>
            <a:ext cx="11046088" cy="1849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系统科学</a:t>
            </a:r>
            <a:r>
              <a:rPr lang="zh-CN" altLang="en-US" sz="1200" dirty="0"/>
              <a:t>：系统科学需要一个严谨的</a:t>
            </a:r>
            <a:r>
              <a:rPr lang="en-US" sz="1200" dirty="0" err="1"/>
              <a:t>语言体系用以表述知识内容</a:t>
            </a:r>
            <a:r>
              <a:rPr lang="zh-CN" altLang="en-US" sz="1200" dirty="0"/>
              <a:t> </a:t>
            </a:r>
            <a:endParaRPr lang="en-US" altLang="zh-CN"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CN" altLang="en-US" sz="1200" dirty="0"/>
              <a:t>描述</a:t>
            </a:r>
            <a:r>
              <a:rPr lang="en-US" sz="1200" dirty="0" err="1"/>
              <a:t>复杂关系</a:t>
            </a:r>
            <a:r>
              <a:rPr lang="zh-CN" altLang="en-US" sz="1200" dirty="0"/>
              <a:t>须要用简单而抽象的</a:t>
            </a:r>
            <a:r>
              <a:rPr lang="en-US" sz="1200" dirty="0" err="1"/>
              <a:t>关系原型</a:t>
            </a:r>
            <a:r>
              <a:rPr lang="zh-CN" altLang="en-US" sz="1200" dirty="0"/>
              <a:t>：基于箭头的元语言 （</a:t>
            </a:r>
            <a:r>
              <a:rPr lang="zh-CN" altLang="en-TW" sz="1200" dirty="0"/>
              <a:t>有向</a:t>
            </a:r>
            <a:r>
              <a:rPr lang="zh-CN" altLang="en-US" sz="1200" dirty="0"/>
              <a:t>关系）</a:t>
            </a:r>
            <a:endParaRPr lang="en-US" altLang="zh-CN"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系统工程</a:t>
            </a:r>
            <a:r>
              <a:rPr lang="zh-CN" altLang="en-US" sz="1200" dirty="0"/>
              <a:t>：治理关系的实用技术必须建立于实用的工具</a:t>
            </a:r>
            <a:endParaRPr lang="en-US" altLang="zh-CN"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altLang="zh-CN" sz="1200" dirty="0" err="1"/>
              <a:t>AoS</a:t>
            </a:r>
            <a:r>
              <a:rPr lang="zh-CN" altLang="en-US" sz="1200" dirty="0"/>
              <a:t>可</a:t>
            </a:r>
            <a:r>
              <a:rPr lang="en-TW" sz="1200" dirty="0"/>
              <a:t>根据当下可用的数据内容与计算资源</a:t>
            </a:r>
            <a:r>
              <a:rPr lang="en-US" altLang="zh-CN" sz="1200" dirty="0"/>
              <a:t>, </a:t>
            </a:r>
            <a:r>
              <a:rPr lang="zh-CN" altLang="en-US" sz="1200" dirty="0"/>
              <a:t>定制</a:t>
            </a:r>
            <a:r>
              <a:rPr lang="en-TW" sz="1200" dirty="0"/>
              <a:t>领域专用语言(Domain Specific Language, DSL)渐进式地演化可自动生成的系统设计方案</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系统代数(</a:t>
            </a:r>
            <a:r>
              <a:rPr sz="1200" dirty="0"/>
              <a:t>A</a:t>
            </a:r>
            <a:r>
              <a:rPr lang="en-US" sz="1200" dirty="0"/>
              <a:t>lgebra </a:t>
            </a:r>
            <a:r>
              <a:rPr sz="1200" dirty="0"/>
              <a:t>o</a:t>
            </a:r>
            <a:r>
              <a:rPr lang="en-US" sz="1200" dirty="0"/>
              <a:t>f </a:t>
            </a:r>
            <a:r>
              <a:rPr sz="1200" dirty="0"/>
              <a:t>S</a:t>
            </a:r>
            <a:r>
              <a:rPr lang="en-US" sz="1200" dirty="0"/>
              <a:t>ystems) </a:t>
            </a:r>
            <a:r>
              <a:rPr lang="zh-CN" altLang="en-US" sz="1200" dirty="0"/>
              <a:t>：把系统作为计算的对象的数学规律</a:t>
            </a:r>
            <a:endParaRPr lang="en-US"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CN" altLang="en-US" sz="1200" dirty="0"/>
              <a:t>通过抽象关系天然的可复合性（</a:t>
            </a:r>
            <a:r>
              <a:rPr lang="en-US" altLang="zh-CN" sz="1200" dirty="0"/>
              <a:t>Composability)</a:t>
            </a:r>
            <a:r>
              <a:rPr lang="zh-CN" altLang="en-US" sz="1200" dirty="0"/>
              <a:t>，</a:t>
            </a:r>
            <a:r>
              <a:rPr lang="en-US" sz="1200" dirty="0" err="1"/>
              <a:t>开辟了一条将关系作为计算数据的运算策略</a:t>
            </a:r>
            <a:r>
              <a:rPr sz="1200" dirty="0"/>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提出了一套以</a:t>
            </a:r>
            <a:r>
              <a:rPr lang="zh-CN" altLang="en-US" sz="2400" kern="0" dirty="0">
                <a:solidFill>
                  <a:srgbClr val="FF0000"/>
                </a:solidFill>
                <a:latin typeface="STXinwei" panose="02010800040101010101" pitchFamily="2" charset="-122"/>
                <a:ea typeface="STXinwei" panose="02010800040101010101" pitchFamily="2" charset="-122"/>
              </a:rPr>
              <a:t>代数法则</a:t>
            </a:r>
            <a:r>
              <a:rPr lang="zh-CN" altLang="en-US" sz="2400" kern="0" dirty="0">
                <a:solidFill>
                  <a:schemeClr val="tx1"/>
                </a:solidFill>
                <a:latin typeface="STXinwei" panose="02010800040101010101" pitchFamily="2" charset="-122"/>
                <a:ea typeface="STXinwei" panose="02010800040101010101" pitchFamily="2" charset="-122"/>
              </a:rPr>
              <a:t>构建跨领域系统设计工具</a:t>
            </a:r>
            <a:r>
              <a:rPr lang="en-US" altLang="zh-CN" sz="2400" kern="0" dirty="0">
                <a:solidFill>
                  <a:schemeClr val="tx1"/>
                </a:solidFill>
                <a:latin typeface="STXinwei" panose="02010800040101010101" pitchFamily="2" charset="-122"/>
                <a:ea typeface="STXinwei" panose="02010800040101010101" pitchFamily="2" charset="-122"/>
              </a:rPr>
              <a:t>(</a:t>
            </a:r>
            <a:r>
              <a:rPr lang="zh-CN" altLang="en-US" sz="2400" kern="0" dirty="0">
                <a:solidFill>
                  <a:schemeClr val="tx1"/>
                </a:solidFill>
                <a:latin typeface="STXinwei" panose="02010800040101010101" pitchFamily="2" charset="-122"/>
                <a:ea typeface="STXinwei" panose="02010800040101010101" pitchFamily="2" charset="-122"/>
              </a:rPr>
              <a:t>多模态计算模型</a:t>
            </a:r>
            <a:r>
              <a:rPr lang="en-US" altLang="zh-CN" sz="2400" kern="0" dirty="0">
                <a:solidFill>
                  <a:schemeClr val="tx1"/>
                </a:solidFill>
                <a:latin typeface="STXinwei" panose="02010800040101010101" pitchFamily="2" charset="-122"/>
                <a:ea typeface="STXinwei" panose="02010800040101010101" pitchFamily="2" charset="-122"/>
              </a:rPr>
              <a:t>)</a:t>
            </a:r>
            <a:r>
              <a:rPr lang="zh-CN" altLang="en-US" sz="2400" kern="0" dirty="0">
                <a:solidFill>
                  <a:schemeClr val="tx1"/>
                </a:solidFill>
                <a:latin typeface="STXinwei" panose="02010800040101010101" pitchFamily="2" charset="-122"/>
                <a:ea typeface="STXinwei" panose="02010800040101010101" pitchFamily="2" charset="-122"/>
              </a:rPr>
              <a:t>的范式：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决策难度可控：根据跨领域的</a:t>
            </a:r>
            <a:r>
              <a:rPr lang="zh-CN" altLang="en-TW" sz="2400" kern="0" dirty="0">
                <a:latin typeface="STXinwei" panose="02010800040101010101" pitchFamily="2" charset="-122"/>
                <a:ea typeface="STXinwei" panose="02010800040101010101" pitchFamily="2" charset="-122"/>
              </a:rPr>
              <a:t>闭包</a:t>
            </a:r>
            <a:r>
              <a:rPr lang="en-US" altLang="zh-CN" sz="2400" kern="0" dirty="0">
                <a:latin typeface="STXinwei" panose="02010800040101010101" pitchFamily="2" charset="-122"/>
                <a:ea typeface="STXinwei" panose="02010800040101010101" pitchFamily="2" charset="-122"/>
              </a:rPr>
              <a:t>(closure)</a:t>
            </a:r>
            <a:r>
              <a:rPr lang="zh-CN" altLang="en-US" sz="2400" kern="0" dirty="0">
                <a:latin typeface="STXinwei" panose="02010800040101010101" pitchFamily="2" charset="-122"/>
                <a:ea typeface="STXinwei" panose="02010800040101010101" pitchFamily="2" charset="-122"/>
              </a:rPr>
              <a:t>数据结构比较决策模型的复杂度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定调不避早晚：所有</a:t>
            </a:r>
            <a:r>
              <a:rPr lang="zh-CN" altLang="en-US" sz="2400" kern="0" dirty="0">
                <a:solidFill>
                  <a:srgbClr val="FF0000"/>
                </a:solidFill>
                <a:latin typeface="STXinwei" panose="02010800040101010101" pitchFamily="2" charset="-122"/>
                <a:ea typeface="STXinwei" panose="02010800040101010101" pitchFamily="2" charset="-122"/>
              </a:rPr>
              <a:t>假设</a:t>
            </a:r>
            <a:r>
              <a:rPr lang="zh-CN" altLang="en-US" sz="2400" kern="0" dirty="0">
                <a:latin typeface="STXinwei" panose="02010800040101010101" pitchFamily="2" charset="-122"/>
                <a:ea typeface="STXinwei" panose="02010800040101010101" pitchFamily="2" charset="-122"/>
              </a:rPr>
              <a:t>与</a:t>
            </a:r>
            <a:r>
              <a:rPr lang="zh-CN" altLang="en-US" sz="2400" kern="0" dirty="0">
                <a:solidFill>
                  <a:srgbClr val="FF0000"/>
                </a:solidFill>
                <a:latin typeface="STXinwei" panose="02010800040101010101" pitchFamily="2" charset="-122"/>
                <a:ea typeface="STXinwei" panose="02010800040101010101" pitchFamily="2" charset="-122"/>
              </a:rPr>
              <a:t>断言</a:t>
            </a:r>
            <a:r>
              <a:rPr lang="zh-CN" altLang="en-US" sz="2400" kern="0" dirty="0">
                <a:latin typeface="STXinwei" panose="02010800040101010101" pitchFamily="2" charset="-122"/>
                <a:ea typeface="STXinwei" panose="02010800040101010101" pitchFamily="2" charset="-122"/>
              </a:rPr>
              <a:t>，均为代数模型的知识库的一部分</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t>Next Steps ： Searching for Invariants（通过计算持续精炼系统的不变性）</a:t>
            </a: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6098381" y="4632896"/>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6657006" y="6604084"/>
            <a:ext cx="1954381" cy="253916"/>
          </a:xfrm>
          <a:prstGeom prst="rect">
            <a:avLst/>
          </a:prstGeom>
          <a:noFill/>
        </p:spPr>
        <p:txBody>
          <a:bodyPr wrap="none" rtlCol="0">
            <a:spAutoFit/>
          </a:bodyPr>
          <a:lstStyle/>
          <a:p>
            <a:r>
              <a:rPr lang="en-TW" sz="1050" dirty="0"/>
              <a:t>Prof. Cousot and Koo in 2005</a:t>
            </a:r>
          </a:p>
        </p:txBody>
      </p:sp>
      <p:pic>
        <p:nvPicPr>
          <p:cNvPr id="6" name="Picture 5">
            <a:hlinkClick r:id="rId3"/>
            <a:extLst>
              <a:ext uri="{FF2B5EF4-FFF2-40B4-BE49-F238E27FC236}">
                <a16:creationId xmlns:a16="http://schemas.microsoft.com/office/drawing/2014/main" id="{4E50A624-61EE-794D-B76B-7DF926AF6D2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538" y="4632896"/>
            <a:ext cx="2427836" cy="1836667"/>
          </a:xfrm>
          <a:prstGeom prst="rect">
            <a:avLst/>
          </a:prstGeom>
        </p:spPr>
      </p:pic>
      <p:sp>
        <p:nvSpPr>
          <p:cNvPr id="7" name="TextBox 6">
            <a:extLst>
              <a:ext uri="{FF2B5EF4-FFF2-40B4-BE49-F238E27FC236}">
                <a16:creationId xmlns:a16="http://schemas.microsoft.com/office/drawing/2014/main" id="{300A14D5-17CF-7148-93CE-49FC4748E467}"/>
              </a:ext>
            </a:extLst>
          </p:cNvPr>
          <p:cNvSpPr txBox="1"/>
          <p:nvPr/>
        </p:nvSpPr>
        <p:spPr>
          <a:xfrm>
            <a:off x="1731588" y="6503409"/>
            <a:ext cx="2012089" cy="276999"/>
          </a:xfrm>
          <a:prstGeom prst="rect">
            <a:avLst/>
          </a:prstGeom>
          <a:noFill/>
        </p:spPr>
        <p:txBody>
          <a:bodyPr wrap="none" rtlCol="0">
            <a:spAutoFit/>
          </a:bodyPr>
          <a:lstStyle/>
          <a:p>
            <a:pPr algn="ctr"/>
            <a:r>
              <a:rPr lang="en-US" sz="600" dirty="0">
                <a:hlinkClick r:id="rId3"/>
              </a:rPr>
              <a:t>Abstract Interpretation With Professor Patrick </a:t>
            </a:r>
            <a:r>
              <a:rPr lang="en-US" sz="600" dirty="0" err="1">
                <a:hlinkClick r:id="rId3"/>
              </a:rPr>
              <a:t>Cousot</a:t>
            </a:r>
            <a:r>
              <a:rPr lang="en-US" sz="600" dirty="0">
                <a:hlinkClick r:id="rId3"/>
              </a:rPr>
              <a:t> </a:t>
            </a:r>
          </a:p>
          <a:p>
            <a:pPr algn="ctr"/>
            <a:r>
              <a:rPr lang="en-US" sz="600" dirty="0">
                <a:hlinkClick r:id="rId3"/>
              </a:rPr>
              <a:t>| Lecture Series on AI #11 | J.P. Morgan</a:t>
            </a:r>
            <a:endParaRPr lang="en-US" sz="600" dirty="0"/>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使用云原生的软件架构，建立从边缘计算到超级计算的知识管理平台</a:t>
            </a:r>
          </a:p>
          <a:p>
            <a:r>
              <a:rPr lang="zh-CN" altLang="en-US" sz="1600" kern="0" dirty="0">
                <a:solidFill>
                  <a:schemeClr val="tx1"/>
                </a:solidFill>
                <a:latin typeface="STXinwei" panose="02010800040101010101" pitchFamily="2" charset="-122"/>
                <a:ea typeface="STXinwei" panose="02010800040101010101" pitchFamily="2" charset="-122"/>
              </a:rPr>
              <a:t>利用云原生的软件工具，开发对系统模型编码、枚举、评估的网页化人机界面。</a:t>
            </a:r>
          </a:p>
          <a:p>
            <a:r>
              <a:rPr lang="zh-CN" altLang="en-US" sz="1600" kern="0" dirty="0">
                <a:solidFill>
                  <a:schemeClr val="tx1"/>
                </a:solidFill>
                <a:latin typeface="STXinwei" panose="02010800040101010101" pitchFamily="2" charset="-122"/>
                <a:ea typeface="STXinwei" panose="02010800040101010101" pitchFamily="2" charset="-122"/>
              </a:rPr>
              <a:t>正在开发中的个人知识容器 （</a:t>
            </a:r>
            <a:r>
              <a:rPr lang="en-US" altLang="zh-CN" sz="1600" kern="0" dirty="0">
                <a:solidFill>
                  <a:schemeClr val="tx1"/>
                </a:solidFill>
                <a:latin typeface="STXinwei" panose="02010800040101010101" pitchFamily="2" charset="-122"/>
                <a:ea typeface="STXinwei" panose="02010800040101010101" pitchFamily="2" charset="-122"/>
              </a:rPr>
              <a:t>Personal Knowledge Container</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PKC</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思维定式若不可避免，则应建立在可泛用于所有时空尺度的抽象规则之上 </a:t>
            </a:r>
          </a:p>
          <a:p>
            <a:pPr lvl="1"/>
            <a:r>
              <a:rPr lang="zh-CN" altLang="en-US" sz="1600" kern="0" dirty="0">
                <a:solidFill>
                  <a:schemeClr val="tx1"/>
                </a:solidFill>
                <a:latin typeface="STXinwei" panose="02010800040101010101" pitchFamily="2" charset="-122"/>
                <a:ea typeface="STXinwei" panose="02010800040101010101" pitchFamily="2" charset="-122"/>
              </a:rPr>
              <a:t>结合印尼的国家人工智能战略计划与未来知识中心， </a:t>
            </a:r>
          </a:p>
          <a:p>
            <a:pPr lvl="1"/>
            <a:r>
              <a:rPr lang="zh-CN" altLang="en-US" sz="1600" kern="0" dirty="0">
                <a:solidFill>
                  <a:schemeClr val="tx1"/>
                </a:solidFill>
                <a:latin typeface="STXinwei" panose="02010800040101010101" pitchFamily="2" charset="-122"/>
                <a:ea typeface="STXinwei" panose="02010800040101010101" pitchFamily="2" charset="-122"/>
              </a:rPr>
              <a:t>开发以计算和大数据为核心的课程体系：建立基于系统科学的数据素质能力知识路线图</a:t>
            </a:r>
          </a:p>
          <a:p>
            <a:pPr lvl="1"/>
            <a:r>
              <a:rPr lang="zh-CN" altLang="en-US" sz="1600" kern="0" dirty="0">
                <a:solidFill>
                  <a:schemeClr val="tx1"/>
                </a:solidFill>
                <a:latin typeface="STXinwei" panose="02010800040101010101" pitchFamily="2" charset="-122"/>
                <a:ea typeface="STXinwei" panose="02010800040101010101" pitchFamily="2" charset="-122"/>
              </a:rPr>
              <a:t>将代数化元语言的知识内容与工具，通过开源的软硬件，投放到各种学习与工作场景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Abstract2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A2I</a:t>
            </a:r>
            <a:r>
              <a:rPr lang="zh-CN" altLang="en-US" sz="1600" kern="0" dirty="0">
                <a:solidFill>
                  <a:schemeClr val="tx1"/>
                </a:solidFill>
                <a:latin typeface="STXinwei" panose="02010800040101010101" pitchFamily="2" charset="-122"/>
                <a:ea typeface="STXinwei" panose="02010800040101010101" pitchFamily="2" charset="-122"/>
              </a:rPr>
              <a:t>）的计算策略，完善系统模型的</a:t>
            </a:r>
            <a:r>
              <a:rPr lang="en-US" altLang="zh-CN" sz="1600" kern="0" dirty="0">
                <a:solidFill>
                  <a:schemeClr val="tx1"/>
                </a:solidFill>
                <a:latin typeface="STXinwei" panose="02010800040101010101" pitchFamily="2" charset="-122"/>
                <a:ea typeface="STXinwei" panose="02010800040101010101" pitchFamily="2" charset="-122"/>
              </a:rPr>
              <a:t>Soundness, Precision, Terminability</a:t>
            </a:r>
            <a:r>
              <a:rPr lang="zh-CN" altLang="en-US" sz="1600" kern="0" dirty="0">
                <a:solidFill>
                  <a:schemeClr val="tx1"/>
                </a:solidFill>
                <a:latin typeface="STXinwei" panose="02010800040101010101" pitchFamily="2" charset="-122"/>
                <a:ea typeface="STXinwei" panose="02010800040101010101" pitchFamily="2" charset="-122"/>
              </a:rPr>
              <a:t>的评估核心。</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向华为的建议</a:t>
            </a:r>
            <a:endParaRPr dirty="0"/>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16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精准：系统代数提供了超越专业领域界限的代数化语法和语义，可帮助企业辩证并压缩，纯粹调度人类脑力仍然无法承载的复杂决策因果关系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可靠：战略性的系统决策应建构于完备且自洽的计算科学体系，在保证企业决策运作过程的客观性的同时，奠定超越时空尺度的可追溯的思辨准则。</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5400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向在印尼发展的建议</a:t>
            </a:r>
            <a:endParaRPr dirty="0"/>
          </a:p>
        </p:txBody>
      </p:sp>
      <p:sp>
        <p:nvSpPr>
          <p:cNvPr id="12805" name="内容占位符 2"/>
          <p:cNvSpPr txBox="1"/>
          <p:nvPr/>
        </p:nvSpPr>
        <p:spPr>
          <a:xfrm>
            <a:off x="506793" y="1097456"/>
            <a:ext cx="11046088" cy="1849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对于您熟悉华为在印尼的科技战略布局等</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印尼的国家领导阶层相对年轻</a:t>
            </a:r>
            <a:r>
              <a:rPr lang="zh-CN" altLang="en-US" sz="1200" dirty="0"/>
              <a:t> </a:t>
            </a:r>
            <a:r>
              <a:rPr lang="en-US" altLang="zh-CN" sz="1200" dirty="0"/>
              <a:t>(2</a:t>
            </a:r>
            <a:r>
              <a:rPr lang="zh-CN" altLang="en-US" sz="1200" dirty="0"/>
              <a:t>亿七千万，年龄中位数</a:t>
            </a:r>
            <a:r>
              <a:rPr lang="en-US" altLang="zh-CN" sz="1200" dirty="0"/>
              <a:t>30</a:t>
            </a:r>
            <a:r>
              <a:rPr lang="zh-CN" altLang="en-US" sz="1200" dirty="0"/>
              <a:t>岁</a:t>
            </a:r>
            <a:r>
              <a:rPr lang="en-US" altLang="zh-CN" sz="1200" dirty="0"/>
              <a:t>)</a:t>
            </a:r>
            <a:r>
              <a:rPr sz="1200" dirty="0"/>
              <a:t>，</a:t>
            </a:r>
            <a:r>
              <a:rPr sz="1200" dirty="0" err="1"/>
              <a:t>并且充满了成长与扩张的雄心壮志</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国家层次的人工智能布局，无可避免地要从教育的内容着手</a:t>
            </a:r>
            <a:r>
              <a:rPr sz="1200" dirty="0"/>
              <a:t> （有百分之25的本土原生内容条款）</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人工智能与知识管理和系统决策辩证是无可分割的数据化（不仅是数字化）基础建设，需要成熟的技术系统集成商来引导其国家战略</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华为可通过其国家人工智能战略项目为印尼政府提供形式化决策知识的培训课程</a:t>
            </a:r>
            <a:r>
              <a:rPr lang="zh-CN" altLang="en-US" sz="1200" dirty="0"/>
              <a:t>，从而</a:t>
            </a:r>
            <a:r>
              <a:rPr lang="en-TW" sz="1200" dirty="0"/>
              <a:t>帮助印尼政府建立科学化的资源布局方法</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基于可普及的人工智能与人机互动技术，帮助印尼开发可普及的底层数理逻辑知识内容，并深植于其思想辨证的过程中</a:t>
            </a:r>
            <a:r>
              <a:rPr sz="12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70834" y="1559064"/>
            <a:ext cx="10122060" cy="3013725"/>
          </a:xfrm>
        </p:spPr>
        <p:txBody>
          <a:bodyPr>
            <a:normAutofit lnSpcReduction="10000"/>
          </a:bodyPr>
          <a:lstStyle/>
          <a:p>
            <a:pPr>
              <a:lnSpc>
                <a:spcPct val="150000"/>
              </a:lnSpc>
            </a:pPr>
            <a:r>
              <a:rPr lang="en-US" altLang="zh-CN" sz="2100" dirty="0" err="1">
                <a:solidFill>
                  <a:srgbClr val="C00000"/>
                </a:solidFill>
              </a:rPr>
              <a:t>AoS</a:t>
            </a:r>
            <a:r>
              <a:rPr lang="en-US" altLang="zh-CN" sz="2100" dirty="0">
                <a:solidFill>
                  <a:srgbClr val="C00000"/>
                </a:solidFill>
              </a:rPr>
              <a:t> </a:t>
            </a:r>
            <a:r>
              <a:rPr lang="zh-CN" altLang="en-US" sz="2100" dirty="0">
                <a:solidFill>
                  <a:srgbClr val="C00000"/>
                </a:solidFill>
              </a:rPr>
              <a:t>（系统代数）的研究背景与动机</a:t>
            </a:r>
            <a:endParaRPr lang="en-US" altLang="zh-CN" sz="2100" dirty="0">
              <a:solidFill>
                <a:srgbClr val="C00000"/>
              </a:solidFill>
            </a:endParaRPr>
          </a:p>
          <a:p>
            <a:pPr>
              <a:lnSpc>
                <a:spcPct val="150000"/>
              </a:lnSpc>
            </a:pPr>
            <a:r>
              <a:rPr lang="en-US" altLang="zh-CN" sz="2100" dirty="0" err="1"/>
              <a:t>AoS</a:t>
            </a:r>
            <a:r>
              <a:rPr lang="en-US" altLang="zh-CN" sz="2100" dirty="0"/>
              <a:t> </a:t>
            </a:r>
            <a:r>
              <a:rPr lang="zh-CN" altLang="en-US" sz="2100" dirty="0"/>
              <a:t>方法论</a:t>
            </a:r>
            <a:endParaRPr lang="en-US" altLang="zh-CN" sz="2100" dirty="0"/>
          </a:p>
          <a:p>
            <a:pPr>
              <a:lnSpc>
                <a:spcPct val="150000"/>
              </a:lnSpc>
            </a:pPr>
            <a:r>
              <a:rPr lang="en-US" altLang="zh-CN" sz="2100" dirty="0" err="1"/>
              <a:t>AoS</a:t>
            </a:r>
            <a:r>
              <a:rPr lang="en-US" altLang="zh-CN" sz="2100" dirty="0"/>
              <a:t> </a:t>
            </a:r>
            <a:r>
              <a:rPr lang="zh-CN" altLang="en-US" sz="2100" dirty="0"/>
              <a:t>计算工具：编码建模、枚举方案、评估差异</a:t>
            </a:r>
            <a:endParaRPr lang="en-US" altLang="zh-CN" sz="2100" dirty="0"/>
          </a:p>
          <a:p>
            <a:pPr>
              <a:lnSpc>
                <a:spcPct val="150000"/>
              </a:lnSpc>
            </a:pPr>
            <a:r>
              <a:rPr lang="en-US" altLang="zh-CN" sz="2100" dirty="0" err="1"/>
              <a:t>AoS</a:t>
            </a:r>
            <a:r>
              <a:rPr lang="en-US" altLang="zh-CN" sz="2100" dirty="0"/>
              <a:t> </a:t>
            </a:r>
            <a:r>
              <a:rPr lang="zh-CN" altLang="en-US" sz="2100" dirty="0"/>
              <a:t>应用案例</a:t>
            </a:r>
            <a:endParaRPr lang="en-US" altLang="zh-CN" sz="2100" dirty="0"/>
          </a:p>
          <a:p>
            <a:pPr>
              <a:lnSpc>
                <a:spcPct val="150000"/>
              </a:lnSpc>
            </a:pPr>
            <a:r>
              <a:rPr lang="en-US" altLang="zh-CN" sz="2100" dirty="0" err="1"/>
              <a:t>AoS</a:t>
            </a:r>
            <a:r>
              <a:rPr lang="en-US" altLang="zh-CN" sz="2100" dirty="0"/>
              <a:t> </a:t>
            </a:r>
            <a:r>
              <a:rPr lang="zh-CN" altLang="en-US" sz="2100" dirty="0"/>
              <a:t>未来发展</a:t>
            </a:r>
            <a:endParaRPr lang="en-US" altLang="zh-CN" sz="2100" dirty="0"/>
          </a:p>
          <a:p>
            <a:endParaRPr lang="zh-CN" altLang="en-US" dirty="0"/>
          </a:p>
        </p:txBody>
      </p:sp>
    </p:spTree>
    <p:extLst>
      <p:ext uri="{BB962C8B-B14F-4D97-AF65-F5344CB8AC3E}">
        <p14:creationId xmlns:p14="http://schemas.microsoft.com/office/powerpoint/2010/main" val="1728825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US" dirty="0" err="1"/>
              <a:t>参考文献</a:t>
            </a:r>
            <a:r>
              <a:rPr lang="zh-CN" altLang="en-US" dirty="0"/>
              <a:t>（</a:t>
            </a:r>
            <a:r>
              <a:rPr lang="en-US" altLang="zh-CN" dirty="0"/>
              <a:t>TBD</a:t>
            </a:r>
            <a:r>
              <a:rPr lang="zh-CN" altLang="en-US" dirty="0"/>
              <a:t>）</a:t>
            </a:r>
            <a:endParaRPr dirty="0"/>
          </a:p>
        </p:txBody>
      </p:sp>
      <p:sp>
        <p:nvSpPr>
          <p:cNvPr id="12808" name="内容占位符 2"/>
          <p:cNvSpPr txBox="1"/>
          <p:nvPr/>
        </p:nvSpPr>
        <p:spPr>
          <a:xfrm>
            <a:off x="506793" y="1000935"/>
            <a:ext cx="11046088" cy="152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hlinkClick r:id="rId2"/>
              </a:rPr>
              <a:t>Lamport</a:t>
            </a:r>
            <a:r>
              <a:rPr lang="en-US" sz="1200" dirty="0">
                <a:hlinkClick r:id="rId2"/>
              </a:rPr>
              <a:t>, Leslie (2020). Specifying Systems: The TLA+ Language and Tools for Hardware and Software Engineers. Microsoft Research.</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29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926184" y="676593"/>
            <a:ext cx="6952401" cy="1290324"/>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系统知识的范畴</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en-TW" sz="3200" dirty="0">
                <a:solidFill>
                  <a:srgbClr val="FF0000"/>
                </a:solidFill>
                <a:latin typeface="STXinwei" panose="02010800040101010101" pitchFamily="2" charset="-122"/>
                <a:ea typeface="STXinwei" panose="02010800040101010101" pitchFamily="2" charset="-122"/>
              </a:rPr>
              <a:t>系统</a:t>
            </a:r>
            <a:r>
              <a:rPr lang="en-TW" sz="3200" dirty="0">
                <a:latin typeface="STXinwei" panose="02010800040101010101" pitchFamily="2" charset="-122"/>
                <a:ea typeface="STXinwei" panose="02010800040101010101" pitchFamily="2" charset="-122"/>
              </a:rPr>
              <a:t>科学</a:t>
            </a:r>
            <a:r>
              <a:rPr lang="zh-CN" altLang="en-US" sz="3200" dirty="0">
                <a:latin typeface="STXinwei" panose="02010800040101010101" pitchFamily="2" charset="-122"/>
                <a:ea typeface="STXinwei" panose="02010800040101010101" pitchFamily="2" charset="-122"/>
              </a:rPr>
              <a:t>：研究</a:t>
            </a:r>
            <a:r>
              <a:rPr lang="zh-CN" altLang="en-US" sz="3200" dirty="0">
                <a:solidFill>
                  <a:srgbClr val="FF0000"/>
                </a:solidFill>
                <a:latin typeface="STXinwei" panose="02010800040101010101" pitchFamily="2" charset="-122"/>
                <a:ea typeface="STXinwei" panose="02010800040101010101" pitchFamily="2" charset="-122"/>
              </a:rPr>
              <a:t>关系</a:t>
            </a:r>
            <a:r>
              <a:rPr lang="zh-CN" altLang="en-US" sz="3200" dirty="0">
                <a:latin typeface="STXinwei" panose="02010800040101010101" pitchFamily="2" charset="-122"/>
                <a:ea typeface="STXinwei" panose="02010800040101010101" pitchFamily="2" charset="-122"/>
              </a:rPr>
              <a:t>的科学</a:t>
            </a:r>
            <a:endParaRPr lang="en-US" altLang="zh-CN"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：组织关系的</a:t>
            </a:r>
            <a:r>
              <a:rPr lang="zh-CN" altLang="en-US" sz="3200" dirty="0">
                <a:solidFill>
                  <a:srgbClr val="FF0000"/>
                </a:solidFill>
                <a:latin typeface="STXinwei" panose="02010800040101010101" pitchFamily="2" charset="-122"/>
                <a:ea typeface="STXinwei" panose="02010800040101010101" pitchFamily="2" charset="-122"/>
              </a:rPr>
              <a:t>封闭性</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系统代数的研究背景与动机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年杨利伟的航天之旅，刺激了美国再度启动载人航天项目的战略需求，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a:t>
            </a:r>
            <a:r>
              <a:rPr lang="zh-TW" altLang="en-US" sz="1800" i="1" dirty="0">
                <a:solidFill>
                  <a:srgbClr val="FF0000"/>
                </a:solidFill>
                <a:latin typeface="STXinwei" panose="02010800040101010101" pitchFamily="2" charset="-122"/>
                <a:ea typeface="STXinwei" panose="02010800040101010101" pitchFamily="2" charset="-122"/>
              </a:rPr>
              <a:t>载人航天项目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377439" y="2834701"/>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1271633" y="6313797"/>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7191871" y="6240699"/>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9325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系统代数的研究内容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73286" y="589959"/>
            <a:ext cx="4383478" cy="5678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57181" y="4394260"/>
            <a:ext cx="1651374" cy="2299370"/>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144876" y="212692"/>
            <a:ext cx="6415538"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登月系统方案的决策取舍焦点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57882" y="6161228"/>
            <a:ext cx="5013745" cy="369332"/>
          </a:xfrm>
          <a:prstGeom prst="rect">
            <a:avLst/>
          </a:prstGeom>
          <a:noFill/>
        </p:spPr>
        <p:txBody>
          <a:bodyPr wrap="none" rtlCol="0">
            <a:spAutoFit/>
          </a:bodyPr>
          <a:lstStyle/>
          <a:p>
            <a:r>
              <a:rPr lang="en-TW" dirty="0">
                <a:hlinkClick r:id="rId2"/>
              </a:rPr>
              <a:t>Which way to the moon? Lunar Landing Techniques</a:t>
            </a:r>
            <a:endParaRPr lang="en-TW" dirty="0"/>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284793" cy="369332"/>
          </a:xfrm>
          <a:prstGeom prst="rect">
            <a:avLst/>
          </a:prstGeom>
          <a:noFill/>
        </p:spPr>
        <p:txBody>
          <a:bodyPr wrap="none" rtlCol="0">
            <a:spAutoFit/>
          </a:bodyPr>
          <a:lstStyle/>
          <a:p>
            <a:r>
              <a:rPr lang="en-TW" dirty="0"/>
              <a:t>Direct</a:t>
            </a:r>
            <a:r>
              <a:rPr lang="zh-CN" altLang="en-US" dirty="0"/>
              <a:t> </a:t>
            </a:r>
            <a:r>
              <a:rPr lang="en-US" altLang="zh-CN" dirty="0"/>
              <a:t>Ascend/</a:t>
            </a:r>
            <a:r>
              <a:rPr lang="en-US" altLang="zh-CN" dirty="0" err="1"/>
              <a:t>Decend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336602" cy="369332"/>
          </a:xfrm>
          <a:prstGeom prst="rect">
            <a:avLst/>
          </a:prstGeom>
          <a:noFill/>
        </p:spPr>
        <p:txBody>
          <a:bodyPr wrap="none" rtlCol="0">
            <a:spAutoFit/>
          </a:bodyPr>
          <a:lstStyle/>
          <a:p>
            <a:r>
              <a:rPr lang="en-US" dirty="0"/>
              <a:t>Lunar Orbit </a:t>
            </a:r>
            <a:r>
              <a:rPr lang="en-US" dirty="0" err="1"/>
              <a:t>Rendevous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5198" y="1544594"/>
            <a:ext cx="6155470" cy="445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863813" y="212692"/>
            <a:ext cx="497764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没有自动化工具的情况</a:t>
            </a:r>
          </a:p>
        </p:txBody>
      </p:sp>
      <p:sp>
        <p:nvSpPr>
          <p:cNvPr id="10" name="矩形 35"/>
          <p:cNvSpPr>
            <a:spLocks noChangeArrowheads="1"/>
          </p:cNvSpPr>
          <p:nvPr/>
        </p:nvSpPr>
        <p:spPr bwMode="auto">
          <a:xfrm>
            <a:off x="492634" y="6208029"/>
            <a:ext cx="112114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s-ES" sz="3200" dirty="0" err="1">
                <a:latin typeface="STXinwei" panose="02010800040101010101" pitchFamily="2" charset="-122"/>
                <a:ea typeface="STXinwei" panose="02010800040101010101" pitchFamily="2" charset="-122"/>
                <a:cs typeface="Arial"/>
                <a:sym typeface="Arial"/>
              </a:rPr>
              <a:t>箭头</a:t>
            </a:r>
            <a:r>
              <a:rPr lang="zh-CN" altLang="en-US" sz="3200" dirty="0">
                <a:latin typeface="STXinwei" panose="02010800040101010101" pitchFamily="2" charset="-122"/>
                <a:ea typeface="STXinwei" panose="02010800040101010101" pitchFamily="2" charset="-122"/>
                <a:cs typeface="Arial"/>
                <a:sym typeface="Arial"/>
              </a:rPr>
              <a:t>（有向关系）</a:t>
            </a:r>
            <a:r>
              <a:rPr lang="es-ES" sz="3200" dirty="0" err="1">
                <a:latin typeface="STXinwei" panose="02010800040101010101" pitchFamily="2" charset="-122"/>
                <a:ea typeface="STXinwei" panose="02010800040101010101" pitchFamily="2" charset="-122"/>
                <a:cs typeface="Arial"/>
                <a:sym typeface="Arial"/>
              </a:rPr>
              <a:t>的万用性</a:t>
            </a:r>
            <a:r>
              <a:rPr lang="zh-CN" altLang="en-US" sz="3200" dirty="0">
                <a:latin typeface="STXinwei" panose="02010800040101010101" pitchFamily="2" charset="-122"/>
                <a:ea typeface="STXinwei" panose="02010800040101010101" pitchFamily="2" charset="-122"/>
                <a:cs typeface="Arial"/>
                <a:sym typeface="Arial"/>
              </a:rPr>
              <a:t>：</a:t>
            </a:r>
            <a:r>
              <a:rPr lang="es-ES" sz="3200" dirty="0" err="1">
                <a:latin typeface="STXinwei" panose="02010800040101010101" pitchFamily="2" charset="-122"/>
                <a:ea typeface="STXinwei" panose="02010800040101010101" pitchFamily="2" charset="-122"/>
                <a:cs typeface="Arial"/>
                <a:sym typeface="Arial"/>
              </a:rPr>
              <a:t>所有现象均可用</a:t>
            </a:r>
            <a:r>
              <a:rPr lang="zh-CN" altLang="en-US" sz="3200" dirty="0">
                <a:latin typeface="STXinwei" panose="02010800040101010101" pitchFamily="2" charset="-122"/>
                <a:ea typeface="STXinwei" panose="02010800040101010101" pitchFamily="2" charset="-122"/>
                <a:cs typeface="Arial"/>
                <a:sym typeface="Arial"/>
              </a:rPr>
              <a:t>“箭头</a:t>
            </a:r>
            <a:r>
              <a:rPr lang="es-ES" sz="3200" dirty="0">
                <a:latin typeface="STXinwei" panose="02010800040101010101" pitchFamily="2" charset="-122"/>
                <a:ea typeface="STXinwei" panose="02010800040101010101" pitchFamily="2" charset="-122"/>
                <a:cs typeface="Arial"/>
                <a:sym typeface="Arial"/>
              </a:rPr>
              <a:t>”</a:t>
            </a:r>
            <a:r>
              <a:rPr lang="es-ES" sz="3200" dirty="0" err="1">
                <a:latin typeface="STXinwei" panose="02010800040101010101" pitchFamily="2" charset="-122"/>
                <a:ea typeface="STXinwei" panose="02010800040101010101" pitchFamily="2" charset="-122"/>
                <a:cs typeface="Arial"/>
                <a:sym typeface="Arial"/>
              </a:rPr>
              <a:t>表述</a:t>
            </a:r>
            <a:endParaRPr lang="es-ES" sz="3200" dirty="0">
              <a:latin typeface="STXinwei" panose="02010800040101010101" pitchFamily="2" charset="-122"/>
              <a:ea typeface="STXinwei" panose="02010800040101010101" pitchFamily="2" charset="-122"/>
              <a:cs typeface="Arial"/>
              <a:sym typeface="Arial"/>
            </a:endParaRPr>
          </a:p>
        </p:txBody>
      </p:sp>
      <p:pic>
        <p:nvPicPr>
          <p:cNvPr id="3" name="Picture 2">
            <a:extLst>
              <a:ext uri="{FF2B5EF4-FFF2-40B4-BE49-F238E27FC236}">
                <a16:creationId xmlns:a16="http://schemas.microsoft.com/office/drawing/2014/main" id="{D5A57F86-95CE-0540-BDFD-6178BF5E76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6095" y="1330066"/>
            <a:ext cx="3101546" cy="2383185"/>
          </a:xfrm>
          <a:prstGeom prst="rect">
            <a:avLst/>
          </a:prstGeom>
        </p:spPr>
      </p:pic>
      <p:pic>
        <p:nvPicPr>
          <p:cNvPr id="8" name="Picture 7">
            <a:extLst>
              <a:ext uri="{FF2B5EF4-FFF2-40B4-BE49-F238E27FC236}">
                <a16:creationId xmlns:a16="http://schemas.microsoft.com/office/drawing/2014/main" id="{F27CCE40-481D-3544-9D4B-9841E97CD8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96095" y="4004577"/>
            <a:ext cx="3101546" cy="1993900"/>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系统设计自动化的应用领域</a:t>
            </a:r>
            <a:endParaRPr b="1" dirty="0">
              <a:latin typeface="STXinwei" panose="02010800040101010101" pitchFamily="2" charset="-122"/>
              <a:ea typeface="STXinwei" panose="02010800040101010101" pitchFamily="2" charset="-122"/>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390622" y="5341793"/>
            <a:ext cx="180049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1875" y="2648867"/>
            <a:ext cx="2049246" cy="253619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5351582" y="5342960"/>
            <a:ext cx="156966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9033873" y="5341793"/>
            <a:ext cx="1569660"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endParaRPr lang="en-TW" dirty="0">
              <a:latin typeface="STXinwei" panose="02010800040101010101" pitchFamily="2" charset="-122"/>
              <a:ea typeface="STXinwei" panose="02010800040101010101" pitchFamily="2" charset="-122"/>
            </a:endParaRP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799703" y="2553430"/>
            <a:ext cx="2269392" cy="263163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02959" y="3268907"/>
            <a:ext cx="2866906" cy="1296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24474</TotalTime>
  <Words>2412</Words>
  <Application>Microsoft Macintosh PowerPoint</Application>
  <PresentationFormat>Custom</PresentationFormat>
  <Paragraphs>292</Paragraphs>
  <Slides>31</Slides>
  <Notes>9</Notes>
  <HiddenSlides>0</HiddenSlides>
  <MMClips>0</MMClips>
  <ScaleCrop>false</ScaleCrop>
  <HeadingPairs>
    <vt:vector size="6" baseType="variant">
      <vt:variant>
        <vt:lpstr>Fonts Used</vt:lpstr>
      </vt:variant>
      <vt:variant>
        <vt:i4>15</vt:i4>
      </vt:variant>
      <vt:variant>
        <vt:lpstr>Theme</vt:lpstr>
      </vt:variant>
      <vt:variant>
        <vt:i4>16</vt:i4>
      </vt:variant>
      <vt:variant>
        <vt:lpstr>Slide Titles</vt:lpstr>
      </vt:variant>
      <vt:variant>
        <vt:i4>31</vt:i4>
      </vt:variant>
    </vt:vector>
  </HeadingPairs>
  <TitlesOfParts>
    <vt:vector size="62"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Arial</vt:lpstr>
      <vt:lpstr>Calibri</vt:lpstr>
      <vt:lpstr>Calibri Light</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PowerPoint Presentation</vt:lpstr>
      <vt:lpstr>系统知识的范畴</vt:lpstr>
      <vt:lpstr>系统代数的研究背景与动机 (AoS Motivation)</vt:lpstr>
      <vt:lpstr>系统代数的研究内容 (AoS Motivation)</vt:lpstr>
      <vt:lpstr>PowerPoint Presentation</vt:lpstr>
      <vt:lpstr>PowerPoint Presentation</vt:lpstr>
      <vt:lpstr>系统设计自动化的应用领域</vt:lpstr>
      <vt:lpstr>系统建模的实用性指标</vt:lpstr>
      <vt:lpstr>形式化系统设计方法的产业化工具与应用</vt:lpstr>
      <vt:lpstr>辩证系统正确性的形式化表述</vt:lpstr>
      <vt:lpstr>现有的系统描述语言：学习并运用系统建模语言需要相当长的时间</vt:lpstr>
      <vt:lpstr>PowerPoint Presentation</vt:lpstr>
      <vt:lpstr>不同模态的计算模型(Models of Computation)</vt:lpstr>
      <vt:lpstr>整合后的系统将影响其正确性</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演示软件功能</vt:lpstr>
      <vt:lpstr>基于系统代数的集成化开发工具: Integrated Development Environment, IDE</vt:lpstr>
      <vt:lpstr>满足代数闭包性(Closure Property)  的集成化系统开发与运营流程  可加速复杂系统的演进速度</vt:lpstr>
      <vt:lpstr>系统代数AoS的应用案例：</vt:lpstr>
      <vt:lpstr>系统代数（AoS）的研究成果总结：</vt:lpstr>
      <vt:lpstr>Next Steps ： Searching for Invariants（通过计算持续精炼系统的不变性）</vt:lpstr>
      <vt:lpstr>向华为的建议</vt:lpstr>
      <vt:lpstr>向在印尼发展的建议</vt:lpstr>
      <vt:lpstr>参考文献（TBD）</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1802</cp:revision>
  <dcterms:created xsi:type="dcterms:W3CDTF">2019-11-04T08:46:32Z</dcterms:created>
  <dcterms:modified xsi:type="dcterms:W3CDTF">2021-10-15T14:59:42Z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